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28"/>
  </p:notesMasterIdLst>
  <p:sldIdLst>
    <p:sldId id="436" r:id="rId2"/>
    <p:sldId id="445" r:id="rId3"/>
    <p:sldId id="491" r:id="rId4"/>
    <p:sldId id="586" r:id="rId5"/>
    <p:sldId id="585" r:id="rId6"/>
    <p:sldId id="587" r:id="rId7"/>
    <p:sldId id="588" r:id="rId8"/>
    <p:sldId id="589" r:id="rId9"/>
    <p:sldId id="492" r:id="rId10"/>
    <p:sldId id="590" r:id="rId11"/>
    <p:sldId id="592" r:id="rId12"/>
    <p:sldId id="593" r:id="rId13"/>
    <p:sldId id="594" r:id="rId14"/>
    <p:sldId id="591" r:id="rId15"/>
    <p:sldId id="595" r:id="rId16"/>
    <p:sldId id="597" r:id="rId17"/>
    <p:sldId id="596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493" r:id="rId28"/>
    <p:sldId id="608" r:id="rId29"/>
    <p:sldId id="609" r:id="rId30"/>
    <p:sldId id="610" r:id="rId31"/>
    <p:sldId id="607" r:id="rId32"/>
    <p:sldId id="611" r:id="rId33"/>
    <p:sldId id="612" r:id="rId34"/>
    <p:sldId id="613" r:id="rId35"/>
    <p:sldId id="614" r:id="rId36"/>
    <p:sldId id="615" r:id="rId37"/>
    <p:sldId id="616" r:id="rId38"/>
    <p:sldId id="619" r:id="rId39"/>
    <p:sldId id="617" r:id="rId40"/>
    <p:sldId id="620" r:id="rId41"/>
    <p:sldId id="618" r:id="rId42"/>
    <p:sldId id="621" r:id="rId43"/>
    <p:sldId id="622" r:id="rId44"/>
    <p:sldId id="626" r:id="rId45"/>
    <p:sldId id="623" r:id="rId46"/>
    <p:sldId id="624" r:id="rId47"/>
    <p:sldId id="625" r:id="rId48"/>
    <p:sldId id="627" r:id="rId49"/>
    <p:sldId id="628" r:id="rId50"/>
    <p:sldId id="629" r:id="rId51"/>
    <p:sldId id="630" r:id="rId52"/>
    <p:sldId id="631" r:id="rId53"/>
    <p:sldId id="632" r:id="rId54"/>
    <p:sldId id="633" r:id="rId55"/>
    <p:sldId id="634" r:id="rId56"/>
    <p:sldId id="635" r:id="rId57"/>
    <p:sldId id="636" r:id="rId58"/>
    <p:sldId id="637" r:id="rId59"/>
    <p:sldId id="638" r:id="rId60"/>
    <p:sldId id="639" r:id="rId61"/>
    <p:sldId id="640" r:id="rId62"/>
    <p:sldId id="641" r:id="rId63"/>
    <p:sldId id="642" r:id="rId64"/>
    <p:sldId id="643" r:id="rId65"/>
    <p:sldId id="644" r:id="rId66"/>
    <p:sldId id="645" r:id="rId67"/>
    <p:sldId id="646" r:id="rId68"/>
    <p:sldId id="647" r:id="rId69"/>
    <p:sldId id="651" r:id="rId70"/>
    <p:sldId id="648" r:id="rId71"/>
    <p:sldId id="649" r:id="rId72"/>
    <p:sldId id="650" r:id="rId73"/>
    <p:sldId id="652" r:id="rId74"/>
    <p:sldId id="653" r:id="rId75"/>
    <p:sldId id="654" r:id="rId76"/>
    <p:sldId id="655" r:id="rId77"/>
    <p:sldId id="657" r:id="rId78"/>
    <p:sldId id="656" r:id="rId79"/>
    <p:sldId id="658" r:id="rId80"/>
    <p:sldId id="666" r:id="rId81"/>
    <p:sldId id="659" r:id="rId82"/>
    <p:sldId id="660" r:id="rId83"/>
    <p:sldId id="661" r:id="rId84"/>
    <p:sldId id="662" r:id="rId85"/>
    <p:sldId id="663" r:id="rId86"/>
    <p:sldId id="664" r:id="rId87"/>
    <p:sldId id="665" r:id="rId88"/>
    <p:sldId id="667" r:id="rId89"/>
    <p:sldId id="668" r:id="rId90"/>
    <p:sldId id="669" r:id="rId91"/>
    <p:sldId id="671" r:id="rId92"/>
    <p:sldId id="670" r:id="rId93"/>
    <p:sldId id="672" r:id="rId94"/>
    <p:sldId id="673" r:id="rId95"/>
    <p:sldId id="674" r:id="rId96"/>
    <p:sldId id="675" r:id="rId97"/>
    <p:sldId id="676" r:id="rId98"/>
    <p:sldId id="677" r:id="rId99"/>
    <p:sldId id="678" r:id="rId100"/>
    <p:sldId id="679" r:id="rId101"/>
    <p:sldId id="680" r:id="rId102"/>
    <p:sldId id="681" r:id="rId103"/>
    <p:sldId id="495" r:id="rId104"/>
    <p:sldId id="684" r:id="rId105"/>
    <p:sldId id="682" r:id="rId106"/>
    <p:sldId id="685" r:id="rId107"/>
    <p:sldId id="687" r:id="rId108"/>
    <p:sldId id="686" r:id="rId109"/>
    <p:sldId id="689" r:id="rId110"/>
    <p:sldId id="690" r:id="rId111"/>
    <p:sldId id="691" r:id="rId112"/>
    <p:sldId id="692" r:id="rId113"/>
    <p:sldId id="693" r:id="rId114"/>
    <p:sldId id="694" r:id="rId115"/>
    <p:sldId id="695" r:id="rId116"/>
    <p:sldId id="696" r:id="rId117"/>
    <p:sldId id="697" r:id="rId118"/>
    <p:sldId id="698" r:id="rId119"/>
    <p:sldId id="699" r:id="rId120"/>
    <p:sldId id="700" r:id="rId121"/>
    <p:sldId id="512" r:id="rId122"/>
    <p:sldId id="703" r:id="rId123"/>
    <p:sldId id="702" r:id="rId124"/>
    <p:sldId id="517" r:id="rId125"/>
    <p:sldId id="518" r:id="rId126"/>
    <p:sldId id="454" r:id="rId1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CCFF"/>
    <a:srgbClr val="401254"/>
    <a:srgbClr val="CCFF99"/>
    <a:srgbClr val="210E30"/>
    <a:srgbClr val="653F35"/>
    <a:srgbClr val="4F784C"/>
    <a:srgbClr val="FFFF99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106" d="100"/>
          <a:sy n="106" d="100"/>
        </p:scale>
        <p:origin x="-84" y="-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2014-10-07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2.jpe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7" name="Group 169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7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11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2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745288" y="809902"/>
            <a:ext cx="3852000" cy="481500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9612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611561" y="1104891"/>
            <a:ext cx="7920880" cy="5420453"/>
          </a:xfrm>
          <a:prstGeom prst="roundRect">
            <a:avLst>
              <a:gd name="adj" fmla="val 41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>
              <a:defRPr sz="2600" b="1" baseline="0"/>
            </a:lvl1pPr>
            <a:lvl2pPr marL="627063" indent="-269875">
              <a:buClr>
                <a:srgbClr val="4F784C"/>
              </a:buClr>
              <a:buFont typeface="Wingdings" pitchFamily="2" charset="2"/>
              <a:buChar char="ü"/>
              <a:defRPr sz="2200" baseline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848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179388" y="1052735"/>
            <a:ext cx="8713787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Line 10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9BBB59">
                  <a:lumMod val="60000"/>
                  <a:lumOff val="40000"/>
                </a:srgb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64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7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977578" y="981075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데이터베이스 개론</a:t>
            </a:r>
            <a:endParaRPr kumimoji="0"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rgbClr val="FF0000"/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rgbClr val="FF0000"/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900440" y="812921"/>
            <a:ext cx="6912000" cy="0"/>
          </a:xfrm>
          <a:prstGeom prst="line">
            <a:avLst/>
          </a:prstGeom>
          <a:ln w="19050"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66523" y="152712"/>
            <a:ext cx="802595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1"/>
            </p:custDataLst>
          </p:nvPr>
        </p:nvSpPr>
        <p:spPr>
          <a:xfrm>
            <a:off x="179388" y="5229200"/>
            <a:ext cx="8713787" cy="1367239"/>
          </a:xfrm>
        </p:spPr>
        <p:txBody>
          <a:bodyPr>
            <a:normAutofit/>
          </a:bodyPr>
          <a:lstStyle>
            <a:lvl1pPr marL="449263" indent="-17780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defRPr sz="1400" b="1" baseline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2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66523" y="152712"/>
            <a:ext cx="8025957" cy="596671"/>
          </a:xfrm>
        </p:spPr>
        <p:txBody>
          <a:bodyPr>
            <a:normAutofit/>
          </a:bodyPr>
          <a:lstStyle>
            <a:lvl1pPr>
              <a:defRPr sz="3000" spc="-15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7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20" Type="http://schemas.openxmlformats.org/officeDocument/2006/relationships/tags" Target="../tags/tag1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19" Type="http://schemas.openxmlformats.org/officeDocument/2006/relationships/tags" Target="../tags/tag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grpSp>
        <p:nvGrpSpPr>
          <p:cNvPr id="2" name="Group 169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51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" y="-26127"/>
            <a:ext cx="9180000" cy="6891104"/>
          </a:xfrm>
          <a:prstGeom prst="rect">
            <a:avLst/>
          </a:prstGeom>
        </p:spPr>
      </p:pic>
      <p:sp>
        <p:nvSpPr>
          <p:cNvPr id="56" name="Freeform 170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7" name="Freeform 171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182728" y="980727"/>
            <a:ext cx="871362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75982" y="158476"/>
            <a:ext cx="7656458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4" name="Group 169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15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Freeform 170"/>
          <p:cNvSpPr>
            <a:spLocks/>
          </p:cNvSpPr>
          <p:nvPr>
            <p:custDataLst>
              <p:tags r:id="rId1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0" name="Freeform 171"/>
          <p:cNvSpPr>
            <a:spLocks/>
          </p:cNvSpPr>
          <p:nvPr>
            <p:custDataLst>
              <p:tags r:id="rId2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83" r:id="rId7"/>
    <p:sldLayoutId id="2147483682" r:id="rId8"/>
    <p:sldLayoutId id="2147483695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spc="-150" dirty="0">
          <a:solidFill>
            <a:srgbClr val="4F784C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C4A2D2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9BBD98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8259" y="1538790"/>
            <a:ext cx="67585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장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. </a:t>
            </a:r>
            <a:r>
              <a:rPr lang="ko-KR" altLang="en-US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데이터베이스 언어 </a:t>
            </a:r>
            <a:r>
              <a:rPr lang="en-US" altLang="ko-KR" sz="4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SQL</a:t>
            </a: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의 소개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정의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을 이용한 데이터 조작</a:t>
            </a: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뷰</a:t>
            </a:r>
            <a:endParaRPr lang="ko-KR" altLang="en-US" sz="20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538163" lvl="0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삽입 </a:t>
            </a:r>
            <a:r>
              <a:rPr lang="en-US" altLang="ko-KR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SQL</a:t>
            </a:r>
            <a:endParaRPr lang="ko-KR" altLang="en-US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07888" y="1052735"/>
            <a:ext cx="8964612" cy="5543705"/>
          </a:xfrm>
        </p:spPr>
        <p:txBody>
          <a:bodyPr/>
          <a:lstStyle/>
          <a:p>
            <a:r>
              <a:rPr lang="ko-KR" altLang="en-US" dirty="0" smtClean="0"/>
              <a:t>테이블 생성 </a:t>
            </a:r>
            <a:r>
              <a:rPr lang="en-US" altLang="ko-KR" dirty="0" smtClean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16505" y="1763815"/>
            <a:ext cx="9001000" cy="3330372"/>
            <a:chOff x="521549" y="1853808"/>
            <a:chExt cx="7219512" cy="26712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49" y="1861020"/>
              <a:ext cx="7219512" cy="266400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521549" y="1853808"/>
              <a:ext cx="7155796" cy="2663992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6525" y="5229202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en-US" altLang="ko-KR" sz="1600" dirty="0" smtClean="0"/>
              <a:t>[ ]</a:t>
            </a:r>
            <a:r>
              <a:rPr lang="ko-KR" altLang="en-US" sz="1600" dirty="0" smtClean="0"/>
              <a:t>의 내용은 생략이 가능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6525" y="5629599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세미콜론</a:t>
            </a:r>
            <a:r>
              <a:rPr lang="en-US" altLang="ko-KR" sz="1600" dirty="0" smtClean="0">
                <a:sym typeface="Wingdings"/>
              </a:rPr>
              <a:t>(;)</a:t>
            </a:r>
            <a:r>
              <a:rPr lang="ko-KR" altLang="en-US" sz="1600" dirty="0" smtClean="0">
                <a:sym typeface="Wingdings"/>
              </a:rPr>
              <a:t>으로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ko-KR" altLang="en-US" sz="1600" dirty="0" smtClean="0">
                <a:sym typeface="Wingdings"/>
              </a:rPr>
              <a:t>문장의 끝을 표시</a:t>
            </a:r>
            <a:endParaRPr lang="en-US" altLang="ko-KR" sz="1600" dirty="0" smtClean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525" y="6060776"/>
            <a:ext cx="4174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대소문자를 구분하지 않음</a:t>
            </a:r>
            <a:endParaRPr lang="en-US" altLang="ko-KR" sz="16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6" y="1583795"/>
            <a:ext cx="8460939" cy="708977"/>
            <a:chOff x="521551" y="1583795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주문일자가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22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일인 주문내역을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43433" r="62217" b="3873"/>
          <a:stretch/>
        </p:blipFill>
        <p:spPr>
          <a:xfrm>
            <a:off x="487582" y="2292772"/>
            <a:ext cx="3619965" cy="2046069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744035"/>
            <a:ext cx="5787048" cy="2703602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704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1718810"/>
            <a:ext cx="8505944" cy="732508"/>
            <a:chOff x="521551" y="1609416"/>
            <a:chExt cx="7271211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10174" y="1609416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주문 테이블에 존재하는 모든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45324" r="27898" b="292"/>
          <a:stretch/>
        </p:blipFill>
        <p:spPr>
          <a:xfrm>
            <a:off x="1106615" y="2676959"/>
            <a:ext cx="6885765" cy="229525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36985" y="3065805"/>
            <a:ext cx="43204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빈 테이블이 남음</a:t>
            </a:r>
            <a:r>
              <a:rPr lang="en-US" altLang="ko-KR" sz="1600" dirty="0" smtClean="0">
                <a:solidFill>
                  <a:schemeClr val="tx1"/>
                </a:solidFill>
              </a:rPr>
              <a:t>, DROP TABLE</a:t>
            </a:r>
            <a:r>
              <a:rPr lang="ko-KR" altLang="en-US" sz="1600" dirty="0" smtClean="0">
                <a:solidFill>
                  <a:schemeClr val="tx1"/>
                </a:solidFill>
              </a:rPr>
              <a:t>과는 다름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1583795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내역을 주문 테이블에서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테이블의 모든 내용을 검색하여 삭제 여부를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22573" r="19752" b="2737"/>
          <a:stretch/>
        </p:blipFill>
        <p:spPr>
          <a:xfrm>
            <a:off x="1511660" y="2348880"/>
            <a:ext cx="6181287" cy="4477783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357574" y="2438890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이용한 </a:t>
            </a:r>
            <a:r>
              <a:rPr lang="en-US" altLang="ko-KR" sz="1600" dirty="0" smtClean="0">
                <a:solidFill>
                  <a:schemeClr val="tx1"/>
                </a:solidFill>
              </a:rPr>
              <a:t>DELETE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03102" cy="5543705"/>
          </a:xfrm>
        </p:spPr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테이블을 기반으로 만들어진 가상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실제로 저장하지 않고 논리적으로만 존재하는 테이블이지만 일반 테이블과 동일한 방법으로 사용함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</a:t>
            </a:r>
            <a:r>
              <a:rPr lang="ko-KR" altLang="en-US" dirty="0" err="1"/>
              <a:t>뷰를</a:t>
            </a:r>
            <a:r>
              <a:rPr lang="ko-KR" altLang="en-US" dirty="0"/>
              <a:t> 기반으로 새로운 </a:t>
            </a:r>
            <a:r>
              <a:rPr lang="ko-KR" altLang="en-US" dirty="0" err="1"/>
              <a:t>뷰를</a:t>
            </a:r>
            <a:r>
              <a:rPr lang="ko-KR" altLang="en-US" dirty="0"/>
              <a:t> 만드는 것도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통해 기본 테이블의 내용을 쉽게 검색할 수는 있지만 기본 테이블의 내용을 변화시키는 작업은 제한적으로 이루어짐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 테이블</a:t>
            </a:r>
            <a:r>
              <a:rPr lang="en-US" altLang="ko-KR" dirty="0"/>
              <a:t>: </a:t>
            </a:r>
            <a:r>
              <a:rPr lang="ko-KR" altLang="en-US" dirty="0" err="1"/>
              <a:t>뷰를</a:t>
            </a:r>
            <a:r>
              <a:rPr lang="ko-KR" altLang="en-US" dirty="0"/>
              <a:t> 만드는데 기반이 되는 물리적인 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0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1853825"/>
            <a:ext cx="6900405" cy="429526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뷰는</a:t>
            </a:r>
            <a:r>
              <a:rPr lang="ko-KR" altLang="en-US" dirty="0" smtClean="0"/>
              <a:t> 기본 테이블을 들여다 볼 수 있는 창의 역할을 담당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86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706635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</a:t>
            </a:r>
            <a:r>
              <a:rPr lang="en-US" altLang="ko-KR" sz="2400" b="1" dirty="0" smtClean="0"/>
              <a:t>VIEW </a:t>
            </a:r>
            <a:r>
              <a:rPr lang="ko-KR" altLang="en-US" sz="2400" b="1" dirty="0" smtClean="0"/>
              <a:t>문</a:t>
            </a:r>
            <a:endParaRPr lang="en-US" altLang="ko-KR" sz="2400" b="1" dirty="0"/>
          </a:p>
          <a:p>
            <a:pPr lvl="1">
              <a:lnSpc>
                <a:spcPct val="140000"/>
              </a:lnSpc>
            </a:pPr>
            <a:endParaRPr lang="en-US" altLang="ko-KR" sz="1800" dirty="0" smtClean="0"/>
          </a:p>
          <a:p>
            <a:pPr lvl="1">
              <a:lnSpc>
                <a:spcPct val="140000"/>
              </a:lnSpc>
            </a:pPr>
            <a:endParaRPr lang="en-US" altLang="ko-KR" sz="2400" dirty="0"/>
          </a:p>
          <a:p>
            <a:pPr lvl="1">
              <a:lnSpc>
                <a:spcPct val="140000"/>
              </a:lnSpc>
            </a:pPr>
            <a:endParaRPr lang="en-US" altLang="ko-KR" sz="2400" dirty="0" smtClean="0"/>
          </a:p>
          <a:p>
            <a:pPr lvl="1"/>
            <a:r>
              <a:rPr lang="en-US" altLang="ko-KR" dirty="0" smtClean="0"/>
              <a:t>CREATE VIEW </a:t>
            </a:r>
            <a:r>
              <a:rPr lang="ko-KR" altLang="en-US" dirty="0" smtClean="0"/>
              <a:t>키워드와 함께 생성할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이름과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속성의 이름을 나열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속성 리스트를 생략하면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 나열된 속성의 이름을 그대로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 </a:t>
            </a:r>
            <a:r>
              <a:rPr lang="ko-KR" altLang="en-US" dirty="0" smtClean="0"/>
              <a:t>키워드와 함께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SELECT </a:t>
            </a:r>
            <a:r>
              <a:rPr lang="ko-KR" altLang="en-US" dirty="0" smtClean="0"/>
              <a:t>문은 생성하려는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정의를 표현하며 </a:t>
            </a:r>
            <a:r>
              <a:rPr lang="en-US" altLang="ko-KR" dirty="0" smtClean="0"/>
              <a:t>ORDER BY</a:t>
            </a:r>
            <a:r>
              <a:rPr lang="ko-KR" altLang="en-US" dirty="0" smtClean="0"/>
              <a:t>는 사용 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WITH CHECK OPTION </a:t>
            </a:r>
          </a:p>
          <a:p>
            <a:pPr lvl="2"/>
            <a:r>
              <a:rPr lang="ko-KR" altLang="en-US" dirty="0" err="1" smtClean="0"/>
              <a:t>뷰에</a:t>
            </a:r>
            <a:r>
              <a:rPr lang="ko-KR" altLang="en-US" dirty="0" smtClean="0"/>
              <a:t> 삽입이나 수정 연산을 할 때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문에서 제시한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 조건을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위반하면 수행되지 않도록 하는 제약조건을 지정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7384" y="1628800"/>
            <a:ext cx="8055895" cy="1530170"/>
            <a:chOff x="710273" y="3789040"/>
            <a:chExt cx="7540612" cy="76311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273" y="3789040"/>
              <a:ext cx="7540612" cy="76311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11782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73805"/>
            <a:ext cx="8460939" cy="1052596"/>
            <a:chOff x="521551" y="1628800"/>
            <a:chExt cx="723273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우수고객이라는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이름으로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2454"/>
          <a:stretch/>
        </p:blipFill>
        <p:spPr>
          <a:xfrm>
            <a:off x="656565" y="2933945"/>
            <a:ext cx="5117007" cy="37354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964612" cy="570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22050" y="3523509"/>
            <a:ext cx="3780420" cy="2245751"/>
          </a:xfrm>
          <a:prstGeom prst="wedgeRoundRectCallout">
            <a:avLst>
              <a:gd name="adj1" fmla="val -31360"/>
              <a:gd name="adj2" fmla="val -6191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뷰가</a:t>
            </a:r>
            <a:r>
              <a:rPr lang="ko-KR" altLang="en-US" sz="1600" dirty="0" smtClean="0">
                <a:solidFill>
                  <a:schemeClr val="tx1"/>
                </a:solidFill>
              </a:rPr>
              <a:t> 생성된 후에 우수고객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err="1" smtClean="0">
                <a:solidFill>
                  <a:schemeClr val="tx1"/>
                </a:solidFill>
              </a:rPr>
              <a:t>vip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등급이 아닌 고객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삽입하거나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sz="1600" dirty="0" smtClean="0">
                <a:solidFill>
                  <a:schemeClr val="tx1"/>
                </a:solidFill>
              </a:rPr>
              <a:t> 정의 조건을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위반하는 수정 및 삭제 연산을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시도하면 실행을 거부함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(WITH CHECK OPTION </a:t>
            </a:r>
            <a:r>
              <a:rPr lang="ko-KR" altLang="en-US" sz="1600" dirty="0" smtClean="0">
                <a:solidFill>
                  <a:schemeClr val="tx1"/>
                </a:solidFill>
              </a:rPr>
              <a:t>때문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4" name="왼쪽 대괄호 3"/>
          <p:cNvSpPr/>
          <p:nvPr/>
        </p:nvSpPr>
        <p:spPr>
          <a:xfrm>
            <a:off x="1255193" y="2573905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338" y="3462390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32325" r="44942" b="35064"/>
          <a:stretch/>
        </p:blipFill>
        <p:spPr>
          <a:xfrm>
            <a:off x="1750248" y="1853825"/>
            <a:ext cx="5117007" cy="186770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38" y="4103781"/>
            <a:ext cx="4748732" cy="225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6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521551" y="1628800"/>
            <a:ext cx="8460939" cy="732508"/>
            <a:chOff x="521551" y="1628800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 제품수로 구성된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업체별제품수라는 이름으로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생성해보자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업체별제품수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뷰의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8932" r="50623" b="510"/>
          <a:stretch/>
        </p:blipFill>
        <p:spPr>
          <a:xfrm>
            <a:off x="746575" y="2438890"/>
            <a:ext cx="4594757" cy="4333691"/>
          </a:xfrm>
        </p:spPr>
      </p:pic>
      <p:sp>
        <p:nvSpPr>
          <p:cNvPr id="9" name="모서리가 둥근 사각형 설명선 8"/>
          <p:cNvSpPr/>
          <p:nvPr/>
        </p:nvSpPr>
        <p:spPr>
          <a:xfrm>
            <a:off x="4391980" y="3208474"/>
            <a:ext cx="4456190" cy="1840706"/>
          </a:xfrm>
          <a:prstGeom prst="wedgeRoundRectCallout">
            <a:avLst>
              <a:gd name="adj1" fmla="val -38224"/>
              <a:gd name="adj2" fmla="val -685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제품수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속성은 기본 테이블인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 테이블에 원래 있던 속성이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아니라 집계 함수를 통해 새로 계산된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것이므로 속성의 이름을 명확히 제시해야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뷰는</a:t>
            </a:r>
            <a:r>
              <a:rPr lang="ko-KR" altLang="en-US" dirty="0" smtClean="0"/>
              <a:t> 일반 테이블과 같은 방법으로 원하는 데이터를 검색할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문이 내부적으로는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문으로 변환되어 수행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검색 연산은 모든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수행 가능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76545" y="3744035"/>
            <a:ext cx="8460939" cy="350237"/>
            <a:chOff x="521551" y="1673805"/>
            <a:chExt cx="7232739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이상인 고객에 대한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50354" r="36151" b="598"/>
          <a:stretch/>
        </p:blipFill>
        <p:spPr>
          <a:xfrm>
            <a:off x="1912459" y="4535444"/>
            <a:ext cx="5089811" cy="1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테이블 생성 </a:t>
            </a:r>
            <a:r>
              <a:rPr lang="en-US" altLang="ko-KR" dirty="0">
                <a:latin typeface="+mn-ea"/>
                <a:ea typeface="+mn-ea"/>
              </a:rPr>
              <a:t>: CREATE TABLE </a:t>
            </a:r>
            <a:r>
              <a:rPr lang="ko-KR" altLang="en-US" dirty="0">
                <a:latin typeface="+mn-ea"/>
                <a:ea typeface="+mn-ea"/>
              </a:rPr>
              <a:t>문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mtClean="0">
                <a:latin typeface="+mn-ea"/>
                <a:ea typeface="+mn-ea"/>
              </a:rPr>
              <a:t>① </a:t>
            </a:r>
            <a:r>
              <a:rPr lang="en-US" altLang="ko-KR" smtClean="0">
                <a:latin typeface="+mn-ea"/>
                <a:ea typeface="+mn-ea"/>
              </a:rPr>
              <a:t>: </a:t>
            </a:r>
            <a:r>
              <a:rPr lang="ko-KR" altLang="en-US" smtClean="0">
                <a:latin typeface="+mn-ea"/>
                <a:ea typeface="+mn-ea"/>
              </a:rPr>
              <a:t>테이블을 </a:t>
            </a:r>
            <a:r>
              <a:rPr lang="ko-KR" altLang="en-US" dirty="0" smtClean="0">
                <a:latin typeface="+mn-ea"/>
                <a:ea typeface="+mn-ea"/>
              </a:rPr>
              <a:t>구성하는 각 속성의 이름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데이터 타입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기본 제약 사항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②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기본키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③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대체키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④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외래키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⑤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무결성을</a:t>
            </a:r>
            <a:r>
              <a:rPr lang="ko-KR" altLang="en-US" dirty="0" smtClean="0">
                <a:latin typeface="+mn-ea"/>
                <a:ea typeface="+mn-ea"/>
              </a:rPr>
              <a:t> 위한 제약조건 정의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</a:t>
            </a:r>
            <a:r>
              <a:rPr lang="en-US" altLang="ko-KR" dirty="0" smtClean="0"/>
              <a:t>INSERT, UPDATE,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 smtClean="0">
                <a:sym typeface="Wingdings 2"/>
              </a:rPr>
              <a:t>수정삭제 연산은 실제로 기본 테이블에 수행되므로 </a:t>
            </a:r>
            <a:r>
              <a:rPr lang="en-US" altLang="ko-KR" dirty="0" smtClean="0">
                <a:sym typeface="Wingdings 2"/>
              </a:rPr>
              <a:t/>
            </a:r>
            <a:br>
              <a:rPr lang="en-US" altLang="ko-KR" dirty="0" smtClean="0">
                <a:sym typeface="Wingdings 2"/>
              </a:rPr>
            </a:br>
            <a:r>
              <a:rPr lang="ko-KR" altLang="en-US" dirty="0" smtClean="0">
                <a:sym typeface="Wingdings 2"/>
              </a:rPr>
              <a:t>결과적으로 기본 테이블의 변경됨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>
                <a:sym typeface="Wingdings 2"/>
              </a:rPr>
              <a:t>수정삭제 </a:t>
            </a:r>
            <a:r>
              <a:rPr lang="ko-KR" altLang="en-US" dirty="0" smtClean="0">
                <a:sym typeface="Wingdings 2"/>
              </a:rPr>
              <a:t>연산은 제한적으로 수행됨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가능한 </a:t>
            </a:r>
            <a:r>
              <a:rPr lang="ko-KR" altLang="en-US" dirty="0" err="1" smtClean="0">
                <a:sym typeface="Wingdings 2"/>
              </a:rPr>
              <a:t>뷰</a:t>
            </a:r>
            <a:r>
              <a:rPr lang="ko-KR" altLang="en-US" dirty="0" smtClean="0">
                <a:sym typeface="Wingdings 2"/>
              </a:rPr>
              <a:t> </a:t>
            </a:r>
            <a:r>
              <a:rPr lang="en-US" altLang="ko-KR" dirty="0" smtClean="0">
                <a:sym typeface="Wingdings 2"/>
              </a:rPr>
              <a:t>vs. </a:t>
            </a: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뷰의</a:t>
            </a:r>
            <a:r>
              <a:rPr lang="ko-KR" altLang="en-US" dirty="0" smtClean="0">
                <a:sym typeface="Wingdings 2"/>
              </a:rPr>
              <a:t> 특징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테이블의 </a:t>
            </a:r>
            <a:r>
              <a:rPr lang="ko-KR" altLang="en-US" dirty="0" err="1" smtClean="0">
                <a:sym typeface="Wingdings 2"/>
              </a:rPr>
              <a:t>기본키를</a:t>
            </a:r>
            <a:r>
              <a:rPr lang="ko-KR" altLang="en-US" dirty="0" smtClean="0">
                <a:sym typeface="Wingdings 2"/>
              </a:rPr>
              <a:t> 구성하는 속성이 포함되어 있지 않은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테이블에 있던 내용이 아닌 집계 함수로 새로 계산된 내용을 포함하는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DISTICNT </a:t>
            </a:r>
            <a:r>
              <a:rPr lang="ko-KR" altLang="en-US" dirty="0" smtClean="0">
                <a:sym typeface="Wingdings 2"/>
              </a:rPr>
              <a:t>키워드를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GROUP BY </a:t>
            </a:r>
            <a:r>
              <a:rPr lang="ko-KR" altLang="en-US" dirty="0" smtClean="0">
                <a:sym typeface="Wingdings 2"/>
              </a:rPr>
              <a:t>절을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여러 개의 테이블을 조인하여 정의한 </a:t>
            </a:r>
            <a:r>
              <a:rPr lang="ko-KR" altLang="en-US" dirty="0" err="1" smtClean="0">
                <a:sym typeface="Wingdings 2"/>
              </a:rPr>
              <a:t>뷰는</a:t>
            </a:r>
            <a:r>
              <a:rPr lang="ko-KR" altLang="en-US" dirty="0" smtClean="0">
                <a:sym typeface="Wingdings 2"/>
              </a:rPr>
              <a:t> 변경이 불가능한 경우가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2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75" y="2055507"/>
            <a:ext cx="7650850" cy="275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0607" y="4949878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1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2088619"/>
            <a:ext cx="7826730" cy="268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40607" y="4914165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2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1540" y="1673805"/>
            <a:ext cx="8460939" cy="732508"/>
            <a:chOff x="521551" y="1583795"/>
            <a:chExt cx="7232739" cy="73250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583795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p08,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제조업체가 신선식품인 새로운 제품의 정보를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다음 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뷰에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있는 모든 내용을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27710" r="37711" b="1549"/>
          <a:stretch/>
        </p:blipFill>
        <p:spPr>
          <a:xfrm>
            <a:off x="1649278" y="2565533"/>
            <a:ext cx="5625625" cy="41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47" y="1718810"/>
            <a:ext cx="5529216" cy="322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81590" y="5169211"/>
            <a:ext cx="7335816" cy="960089"/>
          </a:xfrm>
          <a:prstGeom prst="wedgeRoundRectCallout">
            <a:avLst>
              <a:gd name="adj1" fmla="val -18516"/>
              <a:gd name="adj2" fmla="val -73669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1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삽입 연산은 실제로 기본 테이블인 제품 테이블에 수행된다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제품의 정보는 제품 테이블에 삽입된다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5" y="1943835"/>
            <a:ext cx="5478258" cy="61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852911" y="3113964"/>
            <a:ext cx="7335816" cy="1935215"/>
          </a:xfrm>
          <a:prstGeom prst="wedgeRoundRectCallout">
            <a:avLst>
              <a:gd name="adj1" fmla="val -20032"/>
              <a:gd name="adj2" fmla="val -762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제품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뷰에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대한 삽입 연산은 실패함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오류 발생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sym typeface="Wingdings"/>
              </a:rPr>
              <a:t>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제품</a:t>
            </a:r>
            <a:r>
              <a:rPr lang="en-US" altLang="ko-KR" sz="1600" dirty="0" smtClean="0">
                <a:solidFill>
                  <a:schemeClr val="tx1"/>
                </a:solidFill>
                <a:sym typeface="Wingdings"/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  <a:sym typeface="Wingdings"/>
              </a:rPr>
              <a:t>뷰는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 테이블의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기본키인</a:t>
            </a:r>
            <a:r>
              <a:rPr lang="ko-KR" altLang="en-US" sz="1600" dirty="0" smtClean="0">
                <a:solidFill>
                  <a:schemeClr val="tx1"/>
                </a:solidFill>
              </a:rPr>
              <a:t> 제품번호 속성을 포함하고 있지 않기 때문에 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뷰를</a:t>
            </a:r>
            <a:r>
              <a:rPr lang="ko-KR" altLang="en-US" sz="1600" dirty="0" smtClean="0">
                <a:solidFill>
                  <a:schemeClr val="tx1"/>
                </a:solidFill>
              </a:rPr>
              <a:t> 통해 새로운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삽입하려고 하면 제품번호 속성이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널 값이 되어 삽입 연산에 실패하게 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질의문을</a:t>
            </a:r>
            <a:r>
              <a:rPr lang="ko-KR" altLang="en-US" dirty="0" smtClean="0"/>
              <a:t> 좀 더 쉽게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BY, </a:t>
            </a:r>
            <a:r>
              <a:rPr lang="ko-KR" altLang="en-US" dirty="0" smtClean="0"/>
              <a:t>집계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조인 등을 이용해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미리 만들어 놓으면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SQL </a:t>
            </a:r>
            <a:r>
              <a:rPr lang="ko-KR" altLang="en-US" dirty="0" smtClean="0"/>
              <a:t>문을 작성하지 않아도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절과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절만으로도 원하는 데이터의 검색이 가능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데이터의 보안 유지에 도움이 된다</a:t>
            </a:r>
            <a:r>
              <a:rPr lang="en-US" altLang="ko-KR" dirty="0" smtClean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자신에게 제공된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통해서만 데이터에 접근하도록 권한 설정이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좀 더 편리하게 관리할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제공된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관련이 없는 다른 내용에 대해 사용자가 신경 쓸 필요가 없음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삭제해도 기본 테이블은 영향을 받지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RESTRICT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삭제할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관련된 다른 </a:t>
            </a:r>
            <a:r>
              <a:rPr lang="ko-KR" altLang="en-US" dirty="0" err="1" smtClean="0"/>
              <a:t>뷰가</a:t>
            </a:r>
            <a:r>
              <a:rPr lang="ko-KR" altLang="en-US" dirty="0" smtClean="0"/>
              <a:t> 존재하면 삭제를 수행하지 않도록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CASCADE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삭제할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관련된 다른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모두 함께 삭제하도록 지정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303875"/>
            <a:ext cx="7667537" cy="855095"/>
            <a:chOff x="829144" y="3789040"/>
            <a:chExt cx="7303956" cy="7728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94178"/>
              <a:ext cx="7303956" cy="767725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7012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76545" y="1864928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우수고객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이용하는 다른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뷰가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존재하면 삭제가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수행되지 않도록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74166" r="63535" b="6444"/>
          <a:stretch/>
        </p:blipFill>
        <p:spPr>
          <a:xfrm>
            <a:off x="2231740" y="2978950"/>
            <a:ext cx="4050450" cy="56959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7147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개념과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SQL(ESQL; Embedded SQL)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프로그래밍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언어로 작성된 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안에 삽입하여 사용하는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 안에서 일반 명령문이 위치할 수 있는 곳이면 어디든 삽입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일반 명령문과 구별하기 위해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 앞에 </a:t>
            </a:r>
            <a:r>
              <a:rPr lang="en-US" altLang="ko-KR" dirty="0" smtClean="0"/>
              <a:t>EXEC SQL</a:t>
            </a:r>
            <a:r>
              <a:rPr lang="ko-KR" altLang="en-US" dirty="0" smtClean="0"/>
              <a:t>을 붙임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프로그램에 선언된 일반 변수를 삽입</a:t>
            </a:r>
            <a:r>
              <a:rPr lang="en-US" altLang="ko-KR" dirty="0" smtClean="0"/>
              <a:t> SQL</a:t>
            </a:r>
            <a:r>
              <a:rPr lang="ko-KR" altLang="en-US" dirty="0"/>
              <a:t> </a:t>
            </a:r>
            <a:r>
              <a:rPr lang="ko-KR" altLang="en-US" dirty="0" smtClean="0"/>
              <a:t>문에서 사용할 때는 이름 앞에 콜론</a:t>
            </a:r>
            <a:r>
              <a:rPr lang="en-US" altLang="ko-KR" dirty="0" smtClean="0"/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:)</a:t>
            </a:r>
            <a:r>
              <a:rPr lang="ko-KR" altLang="en-US" dirty="0" smtClean="0">
                <a:sym typeface="Wingdings" panose="05000000000000000000" pitchFamily="2" charset="2"/>
              </a:rPr>
              <a:t>을 붙여서 구분함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커서</a:t>
            </a:r>
            <a:r>
              <a:rPr lang="en-US" altLang="ko-KR" dirty="0" smtClean="0">
                <a:sym typeface="Wingdings" panose="05000000000000000000" pitchFamily="2" charset="2"/>
              </a:rPr>
              <a:t>(cursor)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수행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결과로 반환된 여러 행을 한 번에 하나씩 가리키는 포인터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결과로 여러 개의 행을 반환하는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프로그램에서 사용할 때 필요함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70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속성의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구성하는 각 속성의 데이터 타입을 선택한 다음 널 값 허용 여부와 기본 값 필요 여부를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속성이 널 값을 허용하지 않음을 의미하는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고객아이디  </a:t>
            </a:r>
            <a:r>
              <a:rPr lang="en-US" altLang="ko-KR" dirty="0" smtClean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속성의 기본 값을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적립금  </a:t>
            </a:r>
            <a:r>
              <a:rPr lang="en-US" altLang="ko-KR" dirty="0" smtClean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담당자 </a:t>
            </a:r>
            <a:r>
              <a:rPr lang="en-US" altLang="ko-KR" dirty="0" smtClean="0"/>
              <a:t>VARCHAR(10)  DEFAULT ‘</a:t>
            </a:r>
            <a:r>
              <a:rPr lang="ko-KR" altLang="en-US" dirty="0" smtClean="0"/>
              <a:t>방경아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517104" y="3969060"/>
            <a:ext cx="3375375" cy="1530170"/>
          </a:xfrm>
          <a:prstGeom prst="wedgeRoundRectCallout">
            <a:avLst>
              <a:gd name="adj1" fmla="val -64102"/>
              <a:gd name="adj2" fmla="val 3916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작은 따옴표로 묶어서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작은 따옴표로 묶여진 문자열은 대소문자를 구분함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 smtClean="0"/>
              <a:t>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문에서 사용할 변수 선언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BEGIN DECLARE SECTION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END </a:t>
            </a:r>
            <a:r>
              <a:rPr lang="en-US" altLang="ko-KR" dirty="0"/>
              <a:t>DECLARE </a:t>
            </a:r>
            <a:r>
              <a:rPr lang="en-US" altLang="ko-KR" dirty="0" smtClean="0"/>
              <a:t>SECTION </a:t>
            </a:r>
            <a:r>
              <a:rPr lang="ko-KR" altLang="en-US" dirty="0" smtClean="0"/>
              <a:t>사이에 선언</a:t>
            </a:r>
            <a:endParaRPr lang="en-US" altLang="ko-KR" dirty="0" smtClean="0"/>
          </a:p>
          <a:p>
            <a:pPr lvl="8"/>
            <a:endParaRPr lang="en-US" altLang="ko-KR" sz="1050" dirty="0" smtClean="0"/>
          </a:p>
          <a:p>
            <a:r>
              <a:rPr lang="ko-KR" altLang="en-US" dirty="0" smtClean="0"/>
              <a:t>커서가 </a:t>
            </a:r>
            <a:r>
              <a:rPr lang="ko-KR" altLang="en-US" dirty="0"/>
              <a:t>필요 없는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r>
              <a:rPr lang="en-US" altLang="ko-KR" dirty="0"/>
              <a:t>, INSERT </a:t>
            </a:r>
            <a:r>
              <a:rPr lang="ko-KR" altLang="en-US" dirty="0"/>
              <a:t>문</a:t>
            </a:r>
            <a:r>
              <a:rPr lang="en-US" altLang="ko-KR" dirty="0"/>
              <a:t>, DELETE </a:t>
            </a:r>
            <a:r>
              <a:rPr lang="ko-KR" altLang="en-US" dirty="0"/>
              <a:t>문</a:t>
            </a:r>
            <a:r>
              <a:rPr lang="en-US" altLang="ko-KR" dirty="0"/>
              <a:t>,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결과로 행 하나만 반환하는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04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33151"/>
            <a:ext cx="6506043" cy="5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커서가 필요 없는 삽입 </a:t>
            </a:r>
            <a:r>
              <a:rPr lang="en-US" altLang="ko-KR"/>
              <a:t>SQL</a:t>
            </a:r>
          </a:p>
          <a:p>
            <a:pPr lvl="1"/>
            <a:r>
              <a:rPr lang="en-US" altLang="ko-KR"/>
              <a:t>① : </a:t>
            </a:r>
            <a:r>
              <a:rPr lang="ko-KR" altLang="en-US"/>
              <a:t>삽입 </a:t>
            </a:r>
            <a:r>
              <a:rPr lang="en-US" altLang="ko-KR"/>
              <a:t>SQL </a:t>
            </a:r>
            <a:r>
              <a:rPr lang="ko-KR" altLang="en-US"/>
              <a:t>문에서 사용할 변수 선언</a:t>
            </a:r>
          </a:p>
          <a:p>
            <a:pPr lvl="2"/>
            <a:r>
              <a:rPr lang="ko-KR" altLang="en-US"/>
              <a:t>테이블 내에 대응되는 속성과 같은 타입으로 변수의 데이터 타입을 선언</a:t>
            </a:r>
          </a:p>
          <a:p>
            <a:pPr lvl="2"/>
            <a:r>
              <a:rPr lang="ko-KR" altLang="en-US"/>
              <a:t>문자열의 끝을 표시하는 널 문자</a:t>
            </a:r>
            <a:r>
              <a:rPr lang="en-US" altLang="ko-KR"/>
              <a:t>(‘\0’)</a:t>
            </a:r>
            <a:r>
              <a:rPr lang="ko-KR" altLang="en-US"/>
              <a:t>을 포함할 수 있도록 변수 선언 시 대응되는 속성의 문자열 길이 보다 한 개 더 길게 선언 </a:t>
            </a:r>
          </a:p>
          <a:p>
            <a:pPr lvl="1"/>
            <a:r>
              <a:rPr lang="ko-KR" altLang="en-US"/>
              <a:t>② </a:t>
            </a:r>
            <a:r>
              <a:rPr lang="en-US" altLang="ko-KR"/>
              <a:t>: </a:t>
            </a:r>
            <a:r>
              <a:rPr lang="ko-KR" altLang="en-US"/>
              <a:t>검색하고자 하는 제품의 제품번호를 사용자로부터 입력받는 부분</a:t>
            </a:r>
          </a:p>
          <a:p>
            <a:pPr lvl="1"/>
            <a:r>
              <a:rPr lang="ko-KR" altLang="en-US"/>
              <a:t>③ </a:t>
            </a:r>
            <a:r>
              <a:rPr lang="en-US" altLang="ko-KR"/>
              <a:t>: </a:t>
            </a:r>
            <a:r>
              <a:rPr lang="ko-KR" altLang="en-US"/>
              <a:t>제품 테이블에서 사용자가 입력한 제품번호에 해당하는 제품명과 </a:t>
            </a:r>
            <a:br>
              <a:rPr lang="ko-KR" altLang="en-US"/>
            </a:br>
            <a:r>
              <a:rPr lang="ko-KR" altLang="en-US"/>
              <a:t>단가를 검색하여 대응되는 각각의 변수에 저장하는 삽입 </a:t>
            </a:r>
            <a:r>
              <a:rPr lang="en-US" altLang="ko-KR"/>
              <a:t>SQL </a:t>
            </a:r>
            <a:r>
              <a:rPr lang="ko-KR" altLang="en-US" smtClean="0"/>
              <a:t>문</a:t>
            </a:r>
            <a:endParaRPr lang="en-US" altLang="ko-KR" smtClean="0"/>
          </a:p>
          <a:p>
            <a:pPr lvl="1"/>
            <a:endParaRPr lang="ko-KR" altLang="en-US"/>
          </a:p>
          <a:p>
            <a:r>
              <a:rPr lang="ko-KR" altLang="en-US"/>
              <a:t>변수는 </a:t>
            </a:r>
            <a:r>
              <a:rPr lang="en-US" altLang="ko-KR"/>
              <a:t>INTO </a:t>
            </a:r>
            <a:r>
              <a:rPr lang="ko-KR" altLang="en-US"/>
              <a:t>키워드 다음에 차례대로 나열</a:t>
            </a:r>
          </a:p>
          <a:p>
            <a:pPr lvl="1"/>
            <a:r>
              <a:rPr lang="ko-KR" altLang="en-US"/>
              <a:t>④ </a:t>
            </a:r>
            <a:r>
              <a:rPr lang="en-US" altLang="ko-KR"/>
              <a:t>: </a:t>
            </a:r>
            <a:r>
              <a:rPr lang="ko-KR" altLang="en-US"/>
              <a:t>검색된 제품명과 단가를 화면에 출력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71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커서가 필요한 삽입 </a:t>
            </a:r>
            <a:r>
              <a:rPr lang="en-US" altLang="ko-KR" dirty="0" smtClean="0"/>
              <a:t>SQL</a:t>
            </a:r>
          </a:p>
          <a:p>
            <a:pPr lvl="1"/>
            <a:r>
              <a:rPr lang="ko-KR" altLang="en-US" dirty="0" smtClean="0"/>
              <a:t>커서를 선언하는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3200" dirty="0"/>
          </a:p>
          <a:p>
            <a:pPr lvl="1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커서에 연결된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실행하는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57949" y="2123855"/>
            <a:ext cx="7459603" cy="770884"/>
            <a:chOff x="726934" y="3789040"/>
            <a:chExt cx="7459603" cy="7708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4" y="3844032"/>
              <a:ext cx="7459603" cy="7158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8" y="2978950"/>
            <a:ext cx="5384652" cy="10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79369" y="4599130"/>
            <a:ext cx="7359499" cy="879967"/>
            <a:chOff x="736039" y="3774141"/>
            <a:chExt cx="7359499" cy="87996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39" y="3774141"/>
              <a:ext cx="7359499" cy="879967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5454225"/>
            <a:ext cx="3767199" cy="8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87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커서를 이동시키는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커서를 이동하여 처리할 다음 행을 가리키도록 하고 커서가 가리키는 행으로부터 속성 값을 가져와 변수에 저장시킴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테이블에는 여러 행이 존재하므로 </a:t>
            </a:r>
            <a:r>
              <a:rPr lang="en-US" altLang="ko-KR" dirty="0" smtClean="0"/>
              <a:t>FETCH </a:t>
            </a:r>
            <a:r>
              <a:rPr lang="ko-KR" altLang="en-US" dirty="0" smtClean="0"/>
              <a:t>문은 여러 번 수행해야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for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문과 같은 반복문과 함께 사용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57949" y="3973255"/>
            <a:ext cx="7380919" cy="940910"/>
            <a:chOff x="702304" y="3724448"/>
            <a:chExt cx="7380919" cy="94091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04" y="3724448"/>
              <a:ext cx="7380919" cy="940910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8" y="4914165"/>
            <a:ext cx="5751120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커서의 사용을 종료하는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833571" y="2348880"/>
            <a:ext cx="7530902" cy="990110"/>
            <a:chOff x="842817" y="3715468"/>
            <a:chExt cx="7530902" cy="99011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7" y="3715468"/>
              <a:ext cx="7530902" cy="990110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0" y="3474005"/>
            <a:ext cx="4168836" cy="61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1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0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800166"/>
              </p:ext>
            </p:extLst>
          </p:nvPr>
        </p:nvGraphicFramePr>
        <p:xfrm>
          <a:off x="466154" y="1991094"/>
          <a:ext cx="8426326" cy="44982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22686"/>
                <a:gridCol w="5903640"/>
              </a:tblGrid>
              <a:tr h="3969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데이터 타입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50430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INT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INTEGER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정수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SAMLLINT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INT</a:t>
                      </a:r>
                      <a:r>
                        <a:rPr lang="ko-KR" altLang="en-US" sz="1400" dirty="0" smtClean="0"/>
                        <a:t>보다 작은 정수</a:t>
                      </a:r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CHAR(n)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CHARACTER(n)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길이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이 고정 길이의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3312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VARCHAR(n) </a:t>
                      </a:r>
                      <a:r>
                        <a:rPr lang="ko-KR" altLang="en-US" sz="1400" dirty="0" smtClean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CHARACTER VARYING(n)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최대 길이가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인 가변 길이의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7566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NUMERIC(p, s) </a:t>
                      </a:r>
                      <a:r>
                        <a:rPr lang="ko-KR" altLang="en-US" sz="1400" dirty="0" smtClean="0"/>
                        <a:t>또는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DECIMAL(p, s)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고정 소수점 실수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p</a:t>
                      </a:r>
                      <a:r>
                        <a:rPr lang="ko-KR" altLang="en-US" sz="1400" dirty="0" smtClean="0"/>
                        <a:t>는 소수점을 제외한 전체 숫자의 길이고</a:t>
                      </a:r>
                      <a:r>
                        <a:rPr lang="en-US" altLang="ko-KR" sz="1400" dirty="0" smtClean="0"/>
                        <a:t>, s</a:t>
                      </a:r>
                      <a:r>
                        <a:rPr lang="ko-KR" altLang="en-US" sz="1400" dirty="0" smtClean="0"/>
                        <a:t>는 소수점 이하 숫자의 길이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FLOAT(n)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길이가 </a:t>
                      </a:r>
                      <a:r>
                        <a:rPr lang="en-US" altLang="ko-KR" sz="1400" dirty="0" smtClean="0"/>
                        <a:t>n</a:t>
                      </a:r>
                      <a:r>
                        <a:rPr lang="ko-KR" altLang="en-US" sz="1400" dirty="0" smtClean="0"/>
                        <a:t>인 부동 소수점 실수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REAL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부동 소수점 실수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5916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DATETIME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DATE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월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일로 표현되는 날짜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9237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TIME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초로 표현되는 시간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33545" y="1583795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속성의 데이터 타입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기본키를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PRIMARY KEY(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PRIMARY </a:t>
            </a:r>
            <a:r>
              <a:rPr lang="en-US" altLang="ko-KR" dirty="0" smtClean="0"/>
              <a:t>KEY(</a:t>
            </a:r>
            <a:r>
              <a:rPr lang="ko-KR" altLang="en-US" dirty="0" smtClean="0"/>
              <a:t>주문고객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주문제품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대체키를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대체키로 지정되는 속성의 값은 유일성을 가지며 </a:t>
            </a:r>
            <a:r>
              <a:rPr lang="ko-KR" altLang="en-US" dirty="0" err="1" smtClean="0"/>
              <a:t>기본키와</a:t>
            </a:r>
            <a:r>
              <a:rPr lang="ko-KR" altLang="en-US" dirty="0" smtClean="0"/>
              <a:t> 달리 널 값이 허용됨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UNIQUE(</a:t>
            </a:r>
            <a:r>
              <a:rPr lang="ko-KR" altLang="en-US" dirty="0" smtClean="0"/>
              <a:t>고객이름</a:t>
            </a:r>
            <a:r>
              <a:rPr lang="en-US" altLang="ko-KR" dirty="0" smtClean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외래키가</a:t>
            </a:r>
            <a:r>
              <a:rPr lang="ko-KR" altLang="en-US" dirty="0" smtClean="0"/>
              <a:t> 어떤 테이블의 무슨 속성을 참조하는지 </a:t>
            </a:r>
            <a:r>
              <a:rPr lang="en-US" altLang="ko-KR" dirty="0" smtClean="0"/>
              <a:t>REFERENCES </a:t>
            </a:r>
            <a:r>
              <a:rPr lang="ko-KR" altLang="en-US" dirty="0" smtClean="0"/>
              <a:t>키워드 다음에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ON DELETE NO ACTION: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삭제하지 못하게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CASCADE: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함께 삭제함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SET NULL: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DELETE </a:t>
            </a:r>
            <a:r>
              <a:rPr lang="en-US" altLang="ko-KR" dirty="0" smtClean="0"/>
              <a:t>SET DEFAULT: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변경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ON UPDATE NO ACTION: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  <a:r>
              <a:rPr lang="ko-KR" altLang="en-US" dirty="0" smtClean="0"/>
              <a:t>하지 못하게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 smtClean="0"/>
              <a:t>CASCADE: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함께 변경함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 smtClean="0"/>
              <a:t>SET NULL: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</a:t>
            </a:r>
            <a:r>
              <a:rPr lang="en-US" altLang="ko-KR" dirty="0" smtClean="0"/>
              <a:t>SET DEFAULT: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FOREIGN KEY(</a:t>
            </a:r>
            <a:r>
              <a:rPr lang="ko-KR" altLang="en-US" dirty="0" smtClean="0"/>
              <a:t>소속부서</a:t>
            </a:r>
            <a:r>
              <a:rPr lang="en-US" altLang="ko-KR" dirty="0" smtClean="0"/>
              <a:t>) REFERENCES </a:t>
            </a:r>
            <a:r>
              <a:rPr lang="ko-KR" altLang="en-US" dirty="0" smtClean="0"/>
              <a:t>부서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부서번호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ON DELETE CASCADE ON UPDATE CASCADE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2168860"/>
            <a:ext cx="7390192" cy="29790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84196"/>
            <a:ext cx="8910990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NO ACTION: </a:t>
            </a:r>
            <a:r>
              <a:rPr lang="ko-KR" altLang="en-US" sz="1400" dirty="0" smtClean="0"/>
              <a:t>부서 테이블의 </a:t>
            </a:r>
            <a:r>
              <a:rPr lang="ko-KR" altLang="en-US" sz="1400" dirty="0" err="1" smtClean="0"/>
              <a:t>투플을</a:t>
            </a:r>
            <a:r>
              <a:rPr lang="ko-KR" altLang="en-US" sz="1400" dirty="0" smtClean="0"/>
              <a:t> 삭제하지 못하게 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</a:t>
            </a:r>
            <a:r>
              <a:rPr lang="en-US" altLang="ko-KR" sz="1400" dirty="0" smtClean="0"/>
              <a:t>CASCADE: </a:t>
            </a:r>
            <a:r>
              <a:rPr lang="ko-KR" altLang="en-US" sz="1400" dirty="0" smtClean="0"/>
              <a:t>사원 테이블에서 </a:t>
            </a:r>
            <a:r>
              <a:rPr lang="ko-KR" altLang="en-US" sz="1400" dirty="0" err="1" smtClean="0"/>
              <a:t>홍보부에</a:t>
            </a:r>
            <a:r>
              <a:rPr lang="ko-KR" altLang="en-US" sz="1400" dirty="0" smtClean="0"/>
              <a:t> 근무하</a:t>
            </a:r>
            <a:r>
              <a:rPr lang="ko-KR" altLang="en-US" sz="1400" dirty="0"/>
              <a:t>는</a:t>
            </a:r>
            <a:r>
              <a:rPr lang="ko-KR" altLang="en-US" sz="1400" dirty="0" smtClean="0"/>
              <a:t> 정소화 사원 </a:t>
            </a:r>
            <a:r>
              <a:rPr lang="ko-KR" altLang="en-US" sz="1400" dirty="0" err="1" smtClean="0"/>
              <a:t>투플도</a:t>
            </a:r>
            <a:r>
              <a:rPr lang="ko-KR" altLang="en-US" sz="1400" dirty="0" smtClean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</a:t>
            </a:r>
            <a:r>
              <a:rPr lang="en-US" altLang="ko-KR" sz="1400" dirty="0" smtClean="0"/>
              <a:t>SET NULL: </a:t>
            </a:r>
            <a:r>
              <a:rPr lang="ko-KR" altLang="en-US" sz="1400" dirty="0" smtClean="0"/>
              <a:t>사원 테이블에서 정소화 사원의 소속부서 속성 값을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</a:t>
            </a:r>
            <a:r>
              <a:rPr lang="en-US" altLang="ko-KR" sz="1400" dirty="0" smtClean="0"/>
              <a:t>SET DEFAULT: </a:t>
            </a:r>
            <a:r>
              <a:rPr lang="ko-KR" altLang="en-US" sz="1400" dirty="0" smtClean="0"/>
              <a:t>사원 테이블에서 정소화 사원의 소속부서 속성 값을 기본 값으로 변경 </a:t>
            </a:r>
            <a:endParaRPr lang="en-US" altLang="ko-KR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81971" y="167380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ym typeface="Wingdings"/>
              </a:rPr>
              <a:t>[</a:t>
            </a:r>
            <a:r>
              <a:rPr lang="ko-KR" altLang="en-US" sz="1600" b="1" dirty="0" smtClean="0">
                <a:sym typeface="Wingdings"/>
              </a:rPr>
              <a:t>참조 </a:t>
            </a:r>
            <a:r>
              <a:rPr lang="ko-KR" altLang="en-US" sz="1600" b="1" dirty="0" err="1" smtClean="0">
                <a:sym typeface="Wingdings"/>
              </a:rPr>
              <a:t>무결성</a:t>
            </a:r>
            <a:r>
              <a:rPr lang="ko-KR" altLang="en-US" sz="1600" b="1" dirty="0" smtClean="0">
                <a:sym typeface="Wingdings"/>
              </a:rPr>
              <a:t> 제약조건 유지를 위한 </a:t>
            </a:r>
            <a:r>
              <a:rPr lang="ko-KR" altLang="en-US" sz="1600" b="1" dirty="0" err="1" smtClean="0">
                <a:sym typeface="Wingdings"/>
              </a:rPr>
              <a:t>투플</a:t>
            </a:r>
            <a:r>
              <a:rPr lang="ko-KR" altLang="en-US" sz="1600" b="1" dirty="0" smtClean="0">
                <a:sym typeface="Wingdings"/>
              </a:rPr>
              <a:t> 삭제 예</a:t>
            </a:r>
            <a:r>
              <a:rPr lang="en-US" altLang="ko-KR" sz="1600" b="1" dirty="0" smtClean="0">
                <a:sym typeface="Wingding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93112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CHECK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테이블에 정확하고 유효한 데이터를 유지하기 위해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CONSTRAINT </a:t>
            </a:r>
            <a:r>
              <a:rPr lang="ko-KR" altLang="en-US" dirty="0" smtClean="0"/>
              <a:t>키워드와 함께 고유의 이름을 부여할 수도 있음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CHECK(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&gt;= 0 AND 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&lt;= 10000)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CONSTRAINT CHK_CPY  CHECK(</a:t>
            </a:r>
            <a:r>
              <a:rPr lang="ko-KR" altLang="en-US" dirty="0" smtClean="0"/>
              <a:t>제조업체 </a:t>
            </a:r>
            <a:r>
              <a:rPr lang="en-US" altLang="ko-KR" dirty="0" smtClean="0"/>
              <a:t>= ‘</a:t>
            </a:r>
            <a:r>
              <a:rPr lang="ko-KR" altLang="en-US" dirty="0" err="1" smtClean="0"/>
              <a:t>한빛제과</a:t>
            </a:r>
            <a:r>
              <a:rPr lang="en-US" altLang="ko-KR" dirty="0" smtClean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고객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51520" y="1763815"/>
            <a:ext cx="8595955" cy="4914662"/>
            <a:chOff x="521551" y="1673805"/>
            <a:chExt cx="7155795" cy="491466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349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테이블은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고객아이디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고객이름과 등급 속성은 값을 반드시 입력해야 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속성은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값을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입력하지 않으면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 기본으로 입력되도록 고객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" t="38310"/>
            <a:stretch/>
          </p:blipFill>
          <p:spPr>
            <a:xfrm>
              <a:off x="783805" y="3151201"/>
              <a:ext cx="6809082" cy="3437266"/>
            </a:xfrm>
            <a:prstGeom prst="rect">
              <a:avLst/>
            </a:prstGeom>
          </p:spPr>
        </p:pic>
      </p:grp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>
          <a:xfrm>
            <a:off x="179388" y="5229200"/>
            <a:ext cx="8713787" cy="153017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역할을 이해하고</a:t>
            </a:r>
            <a:r>
              <a:rPr lang="en-US" altLang="ko-KR" dirty="0"/>
              <a:t>, </a:t>
            </a:r>
            <a:r>
              <a:rPr lang="ko-KR" altLang="en-US" dirty="0"/>
              <a:t>이를 기능별로 분류해본다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정의 기능을 예제를 통해 익힌다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조작 기능을 예제를 통해 익힌다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뷰의</a:t>
            </a:r>
            <a:r>
              <a:rPr lang="ko-KR" altLang="en-US" dirty="0"/>
              <a:t> 개념과 장점을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삽입 </a:t>
            </a:r>
            <a:r>
              <a:rPr lang="en-US" altLang="ko-KR" dirty="0"/>
              <a:t>SQL</a:t>
            </a:r>
            <a:r>
              <a:rPr lang="ko-KR" altLang="en-US" dirty="0"/>
              <a:t>의 역할을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683" y="683695"/>
            <a:ext cx="492008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0" t="35237" r="42154"/>
          <a:stretch/>
        </p:blipFill>
        <p:spPr>
          <a:xfrm>
            <a:off x="2141729" y="3009180"/>
            <a:ext cx="5355595" cy="351547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760724"/>
            <a:ext cx="8010889" cy="1052596"/>
            <a:chOff x="481124" y="1685488"/>
            <a:chExt cx="7196222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1124" y="1733584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테이블은 제품번호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제품번호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재고량이 항상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10,000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이하를 유지하도록 제품 테이블을 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1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07116" y="6174305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1651272"/>
            <a:ext cx="8145905" cy="1372683"/>
            <a:chOff x="431541" y="1685488"/>
            <a:chExt cx="8145905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31541" y="1708021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1" y="1685488"/>
              <a:ext cx="6705745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테이블은 주문번호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배송지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 속성으로 구성되고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주문번호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속성이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기본키다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 속성이 고객 테이블의 고객아이디 속성을 참조하는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외래키이고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 속성이 제품 테이블의 제품번호 속성을 참조하는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외래키가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되도록 주문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테이블을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생성해보자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37410" r="32500"/>
          <a:stretch/>
        </p:blipFill>
        <p:spPr>
          <a:xfrm>
            <a:off x="1421650" y="3000815"/>
            <a:ext cx="5490610" cy="3803560"/>
          </a:xfrm>
          <a:prstGeom prst="rect">
            <a:avLst/>
          </a:prstGeom>
        </p:spPr>
      </p:pic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>
          <a:xfrm>
            <a:off x="223698" y="1052735"/>
            <a:ext cx="8713787" cy="5543705"/>
          </a:xfrm>
        </p:spPr>
        <p:txBody>
          <a:bodyPr/>
          <a:lstStyle/>
          <a:p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6147175" y="4585677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 smtClean="0"/>
              <a:t>		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91580" y="1988840"/>
            <a:ext cx="8159051" cy="1591294"/>
            <a:chOff x="832142" y="3676180"/>
            <a:chExt cx="7303955" cy="10007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42" y="3676180"/>
              <a:ext cx="7303955" cy="100073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26595" y="3884836"/>
            <a:ext cx="7155795" cy="350237"/>
            <a:chOff x="521551" y="1673805"/>
            <a:chExt cx="7155795" cy="350237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테이블에 가입날짜 속성을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60384" r="42430" b="13654"/>
          <a:stretch/>
        </p:blipFill>
        <p:spPr>
          <a:xfrm>
            <a:off x="2321750" y="4423989"/>
            <a:ext cx="4815535" cy="5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4"/>
            <a:endParaRPr lang="en-US" altLang="ko-KR" sz="2800" dirty="0"/>
          </a:p>
          <a:p>
            <a:pPr lvl="1"/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CASCADE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삭제할 속성과 관련된 제약조건이나 참조하는 다른 속성을 함께 삭제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삭제할 속성과 관련된 제약조건이나 참조하는 다른 속성이 존재하면 삭제 거부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03" y="2087105"/>
            <a:ext cx="8737492" cy="8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01570" y="4959170"/>
            <a:ext cx="7695855" cy="720660"/>
            <a:chOff x="521551" y="1673805"/>
            <a:chExt cx="7155795" cy="72066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7-1]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생성한 고객 테이블의 등급 속성을 삭제하면서 관련된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제약조건이나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속성을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참조하는 다른 속성도 함께 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70471" r="55906"/>
          <a:stretch/>
        </p:blipFill>
        <p:spPr>
          <a:xfrm>
            <a:off x="2321750" y="5795929"/>
            <a:ext cx="4095455" cy="738416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90003" y="2087105"/>
            <a:ext cx="8737492" cy="801835"/>
          </a:xfrm>
          <a:prstGeom prst="roundRect">
            <a:avLst>
              <a:gd name="adj" fmla="val 6179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새로운 제약조건의 추가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84139" y="2078850"/>
            <a:ext cx="7748301" cy="1170130"/>
            <a:chOff x="829144" y="3733512"/>
            <a:chExt cx="7303956" cy="88905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44" y="3733512"/>
              <a:ext cx="7303956" cy="88905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" t="60689" r="29964" b="21567"/>
          <a:stretch/>
        </p:blipFill>
        <p:spPr>
          <a:xfrm>
            <a:off x="1466655" y="4639134"/>
            <a:ext cx="7380820" cy="41004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1530" y="3587398"/>
            <a:ext cx="8415935" cy="720660"/>
            <a:chOff x="521551" y="1673805"/>
            <a:chExt cx="7155795" cy="72066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7-6</a:t>
              </a:r>
              <a:endParaRPr lang="ko-KR" alt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추가해보자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기존 제약조건의 삭제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66555" y="2078851"/>
            <a:ext cx="8341193" cy="1080120"/>
            <a:chOff x="811510" y="3708143"/>
            <a:chExt cx="7459603" cy="88119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08143"/>
              <a:ext cx="7459603" cy="88119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56565" y="3615481"/>
            <a:ext cx="7155795" cy="744191"/>
            <a:chOff x="521551" y="1673805"/>
            <a:chExt cx="7155795" cy="744191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7-7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[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예제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7-6]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에서 추가한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고객만 가입할 수 있다는 데이터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무결성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제약조건을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삭제해보자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70802" r="47046" b="8396"/>
          <a:stretch/>
        </p:blipFill>
        <p:spPr>
          <a:xfrm>
            <a:off x="1849751" y="4576626"/>
            <a:ext cx="5558119" cy="5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SQL</a:t>
            </a:r>
            <a:r>
              <a:rPr lang="ko-KR" altLang="en-US" dirty="0"/>
              <a:t>를 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DROP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CASCADE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제거할 테이블을 참조하는 </a:t>
            </a:r>
            <a:r>
              <a:rPr lang="ko-KR" altLang="en-US" dirty="0"/>
              <a:t>다른 </a:t>
            </a:r>
            <a:r>
              <a:rPr lang="ko-KR" altLang="en-US" dirty="0" smtClean="0"/>
              <a:t>테이블</a:t>
            </a:r>
            <a:r>
              <a:rPr lang="ko-KR" altLang="en-US" dirty="0"/>
              <a:t>도</a:t>
            </a:r>
            <a:r>
              <a:rPr lang="ko-KR" altLang="en-US" dirty="0" smtClean="0"/>
              <a:t> </a:t>
            </a:r>
            <a:r>
              <a:rPr lang="ko-KR" altLang="en-US" dirty="0"/>
              <a:t>함께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RESTRICT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할 테이블을 참조하는 </a:t>
            </a:r>
            <a:r>
              <a:rPr lang="ko-KR" altLang="en-US" dirty="0"/>
              <a:t>다른 </a:t>
            </a:r>
            <a:r>
              <a:rPr lang="ko-KR" altLang="en-US" dirty="0" smtClean="0"/>
              <a:t>테이블이 </a:t>
            </a:r>
            <a:r>
              <a:rPr lang="ko-KR" altLang="en-US" dirty="0"/>
              <a:t>존재하면 </a:t>
            </a:r>
            <a:r>
              <a:rPr lang="ko-KR" altLang="en-US" dirty="0" smtClean="0"/>
              <a:t>제</a:t>
            </a:r>
            <a:r>
              <a:rPr lang="ko-KR" altLang="en-US" dirty="0"/>
              <a:t>거</a:t>
            </a:r>
            <a:r>
              <a:rPr lang="ko-KR" altLang="en-US" dirty="0" smtClean="0"/>
              <a:t> 거부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1673805"/>
            <a:ext cx="7830870" cy="964759"/>
            <a:chOff x="708460" y="3760596"/>
            <a:chExt cx="7377575" cy="7960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60" y="3760596"/>
              <a:ext cx="7377575" cy="79609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내용 개체 틀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67667" r="64568" b="16998"/>
          <a:stretch/>
        </p:blipFill>
        <p:spPr>
          <a:xfrm>
            <a:off x="2321750" y="5679250"/>
            <a:ext cx="3825425" cy="5100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01570" y="4726555"/>
            <a:ext cx="7650850" cy="744191"/>
            <a:chOff x="521551" y="1673805"/>
            <a:chExt cx="7155795" cy="74419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7-8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삭제하되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테이블을 참조하는 다른 테이블이 존재하면 삭제가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수행되지 않도록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SQL</a:t>
            </a:r>
            <a:r>
              <a:rPr lang="ko-KR" altLang="en-US" dirty="0" smtClean="0"/>
              <a:t>을 이용한 데이터 조작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</a:t>
            </a:r>
            <a:r>
              <a:rPr lang="ko-KR" altLang="en-US" dirty="0" smtClean="0"/>
              <a:t>기능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데이터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삭제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09" y="2166232"/>
            <a:ext cx="5040560" cy="43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 예제에서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30" y="1794985"/>
            <a:ext cx="8610035" cy="4424325"/>
          </a:xfrm>
        </p:spPr>
      </p:pic>
    </p:spTree>
    <p:extLst>
      <p:ext uri="{BB962C8B-B14F-4D97-AF65-F5344CB8AC3E}">
        <p14:creationId xmlns:p14="http://schemas.microsoft.com/office/powerpoint/2010/main" val="39417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" y="1700212"/>
            <a:ext cx="7912639" cy="46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 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SQL(Structured Query </a:t>
            </a:r>
            <a:r>
              <a:rPr lang="en-US" altLang="ko-KR" dirty="0" smtClean="0"/>
              <a:t>Language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관계 </a:t>
            </a:r>
            <a:r>
              <a:rPr lang="ko-KR" altLang="en-US" dirty="0"/>
              <a:t>데이터베이스를 위한 표준 </a:t>
            </a:r>
            <a:r>
              <a:rPr lang="ko-KR" altLang="en-US" dirty="0" err="1" smtClean="0"/>
              <a:t>질의어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발전 역사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SEQUEL(Structured English </a:t>
            </a:r>
            <a:r>
              <a:rPr lang="en-US" altLang="ko-KR" dirty="0" err="1" smtClean="0"/>
              <a:t>QUEry</a:t>
            </a:r>
            <a:r>
              <a:rPr lang="en-US" altLang="ko-KR" dirty="0" smtClean="0"/>
              <a:t> Language)</a:t>
            </a:r>
            <a:r>
              <a:rPr lang="ko-KR" altLang="en-US" dirty="0" smtClean="0"/>
              <a:t>에서 유래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SEQUEL : </a:t>
            </a:r>
            <a:r>
              <a:rPr lang="ko-KR" altLang="en-US" dirty="0" smtClean="0"/>
              <a:t>연구용 </a:t>
            </a:r>
            <a:r>
              <a:rPr lang="ko-KR" altLang="en-US" dirty="0"/>
              <a:t>관계 </a:t>
            </a:r>
            <a:r>
              <a:rPr lang="ko-KR" altLang="en-US" dirty="0" smtClean="0"/>
              <a:t>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미국 표준 연구소인 </a:t>
            </a:r>
            <a:r>
              <a:rPr lang="en-US" altLang="ko-KR" dirty="0" smtClean="0"/>
              <a:t>ANSI</a:t>
            </a:r>
            <a:r>
              <a:rPr lang="ko-KR" altLang="en-US" dirty="0" smtClean="0"/>
              <a:t>와 국제 표준화 기구인 </a:t>
            </a:r>
            <a:r>
              <a:rPr lang="en-US" altLang="ko-KR" dirty="0" smtClean="0"/>
              <a:t>ISO</a:t>
            </a:r>
            <a:r>
              <a:rPr lang="ko-KR" altLang="en-US" dirty="0" smtClean="0"/>
              <a:t>에서 표준화 작업을 진행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1999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SQL-99(SQL3)</a:t>
            </a:r>
            <a:r>
              <a:rPr lang="ko-KR" altLang="en-US" dirty="0" smtClean="0"/>
              <a:t>까지 표준화 작업이 완료된 후 계속 수정 및 보완되고 있음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대화식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직접 데이터베이스 관리 시스템에 접근해 질의를 작성하여 실행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  : </a:t>
            </a:r>
            <a:r>
              <a:rPr lang="ko-KR" altLang="en-US" dirty="0" smtClean="0"/>
              <a:t>프로그래밍 언어로 작성된 응용 프로그램에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질의 예제에서 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</a:t>
            </a:r>
            <a:r>
              <a:rPr lang="ko-KR" altLang="en-US" dirty="0" err="1"/>
              <a:t>릴레이션</a:t>
            </a:r>
            <a:endParaRPr lang="en-US" altLang="ko-KR" dirty="0"/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5" y="1583795"/>
            <a:ext cx="8056590" cy="4985965"/>
          </a:xfrm>
        </p:spPr>
      </p:pic>
    </p:spTree>
    <p:extLst>
      <p:ext uri="{BB962C8B-B14F-4D97-AF65-F5344CB8AC3E}">
        <p14:creationId xmlns:p14="http://schemas.microsoft.com/office/powerpoint/2010/main" val="10866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6"/>
            <a:ext cx="8713787" cy="566163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검색하고 싶은 속성의 이름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키워드와 함께 검색하고 싶은 속성이 있는 테이블의 이름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결과는 테이블 형태로 반환됨</a:t>
            </a: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</a:t>
            </a:r>
            <a:r>
              <a:rPr lang="ko-KR" altLang="en-US" dirty="0" smtClean="0"/>
              <a:t>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결과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70714" y="3474005"/>
            <a:ext cx="7816721" cy="1312671"/>
            <a:chOff x="811510" y="3740757"/>
            <a:chExt cx="7324587" cy="8293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0" y="3740757"/>
              <a:ext cx="7324587" cy="82936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31540" y="2303875"/>
            <a:ext cx="8458771" cy="3105345"/>
            <a:chOff x="341530" y="1673805"/>
            <a:chExt cx="8458771" cy="3105345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6535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6686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30" y="2168860"/>
              <a:ext cx="8458771" cy="261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168860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81" y="2618910"/>
            <a:ext cx="6660134" cy="368276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5247074" y="683695"/>
            <a:ext cx="3645405" cy="1327978"/>
          </a:xfrm>
          <a:prstGeom prst="wedgeRoundRectCallout">
            <a:avLst>
              <a:gd name="adj1" fmla="val -18923"/>
              <a:gd name="adj2" fmla="val 6428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널 값은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MS SQL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서버에서는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>NULL</a:t>
            </a:r>
            <a:r>
              <a:rPr lang="ko-KR" altLang="en-US" sz="1600" dirty="0" smtClean="0">
                <a:solidFill>
                  <a:schemeClr val="tx1"/>
                </a:solidFill>
              </a:rPr>
              <a:t>로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오라클에서는</a:t>
            </a:r>
            <a:r>
              <a:rPr lang="ko-KR" altLang="en-US" sz="1600" dirty="0" smtClean="0">
                <a:solidFill>
                  <a:schemeClr val="tx1"/>
                </a:solidFill>
              </a:rPr>
              <a:t> 공백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빈칸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</a:rPr>
              <a:t>으로 출력됨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4" name="내용 개체 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9" r="9584"/>
          <a:stretch/>
        </p:blipFill>
        <p:spPr>
          <a:xfrm>
            <a:off x="476545" y="2703714"/>
            <a:ext cx="7290810" cy="378562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11560" y="2147210"/>
            <a:ext cx="7155795" cy="350237"/>
            <a:chOff x="521551" y="1673805"/>
            <a:chExt cx="7155795" cy="35023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7-11</a:t>
              </a:r>
              <a:endParaRPr lang="ko-KR" alt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존재하는 모든 속성을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모서리가 둥근 사각형 설명선 7"/>
          <p:cNvSpPr/>
          <p:nvPr/>
        </p:nvSpPr>
        <p:spPr>
          <a:xfrm>
            <a:off x="5247074" y="705867"/>
            <a:ext cx="3645405" cy="1327978"/>
          </a:xfrm>
          <a:prstGeom prst="wedgeRoundRectCallout">
            <a:avLst>
              <a:gd name="adj1" fmla="val -20279"/>
              <a:gd name="adj2" fmla="val 6242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속성의 이름을 나열하지 않고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 사용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2157524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3"/>
          <a:stretch/>
        </p:blipFill>
        <p:spPr>
          <a:xfrm>
            <a:off x="1060414" y="2708920"/>
            <a:ext cx="5176771" cy="390387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4256965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43146" y="2219275"/>
            <a:ext cx="7155795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제조업체를 검색하되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ALL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키워드를 사용해보자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" t="25262"/>
          <a:stretch/>
        </p:blipFill>
        <p:spPr>
          <a:xfrm>
            <a:off x="1283205" y="2669324"/>
            <a:ext cx="7346060" cy="3910025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4391980" y="2708920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56565" y="2272385"/>
            <a:ext cx="7155795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 속성을 중복 없이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29126"/>
          <a:stretch/>
        </p:blipFill>
        <p:spPr>
          <a:xfrm>
            <a:off x="1347331" y="2978950"/>
            <a:ext cx="6386990" cy="295681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842030" y="3203975"/>
            <a:ext cx="3285365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한 번씩만 나타남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키워드를 이용해 결과 테이블에서 속성의 이름을 바꾸어 출력 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새로운 이름에 공백이 포함되어 있으면 작은 따옴표나 큰 따옴표로 묶어주어야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MS SQL </a:t>
            </a:r>
            <a:r>
              <a:rPr lang="ko-KR" altLang="en-US" dirty="0" smtClean="0"/>
              <a:t>서버에서는 작은 따옴표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오라클에서는</a:t>
            </a:r>
            <a:r>
              <a:rPr lang="ko-KR" altLang="en-US" dirty="0" smtClean="0"/>
              <a:t> 큰 따옴표 사용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키워드는 생략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23855"/>
            <a:ext cx="8370929" cy="720660"/>
            <a:chOff x="521551" y="1673805"/>
            <a:chExt cx="7155795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단가를 가격이라는 새 이름으로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5481" r="59403" b="5265"/>
          <a:stretch/>
        </p:blipFill>
        <p:spPr>
          <a:xfrm>
            <a:off x="2715702" y="2993113"/>
            <a:ext cx="3641158" cy="35898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9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4" y="1157288"/>
            <a:ext cx="8029575" cy="5334000"/>
          </a:xfr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산술식을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산술식</a:t>
            </a:r>
            <a:r>
              <a:rPr lang="ko-KR" altLang="en-US" dirty="0" smtClean="0"/>
              <a:t>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산술식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속성의 이름과 </a:t>
            </a:r>
            <a:r>
              <a:rPr lang="en-US" altLang="ko-KR" dirty="0" smtClean="0"/>
              <a:t>+, -, *, / </a:t>
            </a:r>
            <a:r>
              <a:rPr lang="ko-KR" altLang="en-US" dirty="0" smtClean="0"/>
              <a:t>등의 산술 연산자와 상수로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속성의 값이 실제로 변경되는 것은 아니고 결과 테이블에서만 계산된 결과 값이 출력됨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21551" y="2189754"/>
            <a:ext cx="8370931" cy="744191"/>
            <a:chOff x="521551" y="1673805"/>
            <a:chExt cx="7155795" cy="74419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7-16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제품명과 단가 속성을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단가에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원을 더해 조정단가라는 새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이름으로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3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5" r="56304" b="12742"/>
          <a:stretch/>
        </p:blipFill>
        <p:spPr>
          <a:xfrm>
            <a:off x="1781690" y="2933945"/>
            <a:ext cx="5151386" cy="10351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3920343"/>
            <a:ext cx="5670630" cy="28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조건을 만족하는 데이터만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키워드와 함께 비교 연산자와 논리 연산자를 이용한 검색 조건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숫자뿐만 아니라 문자나 날짜 값을 비교하는 것도 가능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‘2013-12-01’ &lt; ‘2013-12-02’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조건에서 문자나 날짜 값은 작은 따옴표로 묶어서 표현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847813" y="2573780"/>
            <a:ext cx="7369592" cy="1665310"/>
            <a:chOff x="811511" y="4115788"/>
            <a:chExt cx="7369592" cy="87705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4115788"/>
              <a:ext cx="7369592" cy="877057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4184493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982235486"/>
              </p:ext>
            </p:extLst>
          </p:nvPr>
        </p:nvGraphicFramePr>
        <p:xfrm>
          <a:off x="564149" y="2706884"/>
          <a:ext cx="2792716" cy="31073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7561"/>
                <a:gridCol w="1395155"/>
              </a:tblGrid>
              <a:tr h="48337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&lt;&gt;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다르다</a:t>
                      </a:r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작다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&gt;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크다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&lt;=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작거나 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3733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&gt;=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크거나 같다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31540" y="2303873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비교 연산자</a:t>
            </a:r>
            <a:endParaRPr lang="ko-KR" altLang="en-US" sz="16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161392"/>
              </p:ext>
            </p:extLst>
          </p:nvPr>
        </p:nvGraphicFramePr>
        <p:xfrm>
          <a:off x="3849514" y="2737705"/>
          <a:ext cx="4862946" cy="1996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/>
                <a:gridCol w="3690410"/>
              </a:tblGrid>
              <a:tr h="50734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AND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모든 조건을 만족해야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OR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여러 조건 중 한 가지만 만족해도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49636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NOT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조건을 만족하지 않는 것만 검색한다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716905" y="2303875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논리 연산자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91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370931" cy="400572"/>
            <a:chOff x="521551" y="1673805"/>
            <a:chExt cx="7155795" cy="40057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8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제품 테이블에서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한빛제과가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 제조한 제품의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재품명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재고량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단가를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ucida Sans Unicode" panose="020B0602030504020204" pitchFamily="34" charset="0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68960"/>
            <a:ext cx="5013055" cy="319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78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370931" cy="744191"/>
            <a:chOff x="521551" y="1673805"/>
            <a:chExt cx="7155795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주문한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내용 개체 틀 10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3067" r="49073"/>
          <a:stretch/>
        </p:blipFill>
        <p:spPr>
          <a:xfrm>
            <a:off x="2006714" y="3322338"/>
            <a:ext cx="5663141" cy="3076991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0756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2321"/>
            <a:ext cx="8370929" cy="708977"/>
            <a:chOff x="521551" y="1627266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7-19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7266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apple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주문했거나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주문된 제품의 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주문고객을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27091" r="43489" b="4156"/>
          <a:stretch/>
        </p:blipFill>
        <p:spPr>
          <a:xfrm>
            <a:off x="1961710" y="2983595"/>
            <a:ext cx="4725524" cy="373077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3768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919"/>
            <a:ext cx="8370929" cy="732508"/>
            <a:chOff x="521551" y="1628844"/>
            <a:chExt cx="7155795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44"/>
              <a:ext cx="5805644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단가가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이상이면서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이하인 제품의 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40591" r="50623" b="1380"/>
          <a:stretch/>
        </p:blipFill>
        <p:spPr>
          <a:xfrm>
            <a:off x="2008251" y="3429000"/>
            <a:ext cx="5056059" cy="278955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0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LIKE </a:t>
            </a:r>
            <a:r>
              <a:rPr lang="ko-KR" altLang="en-US" dirty="0" smtClean="0"/>
              <a:t>키워드를 이용해 부분적으로 일치하는 데이터를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문자열을 이용하는 조건에만 </a:t>
            </a:r>
            <a:r>
              <a:rPr lang="en-US" altLang="ko-KR" dirty="0" smtClean="0"/>
              <a:t>LIKE </a:t>
            </a:r>
            <a:r>
              <a:rPr lang="ko-KR" altLang="en-US" dirty="0" smtClean="0"/>
              <a:t>키워드 사용 가능</a:t>
            </a:r>
            <a:endParaRPr lang="en-US" altLang="ko-KR" dirty="0" smtClean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235905"/>
              </p:ext>
            </p:extLst>
          </p:nvPr>
        </p:nvGraphicFramePr>
        <p:xfrm>
          <a:off x="1239224" y="3736708"/>
          <a:ext cx="5898061" cy="149249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2536"/>
                <a:gridCol w="4725525"/>
              </a:tblGrid>
              <a:tr h="47208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기호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6187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0</a:t>
                      </a:r>
                      <a:r>
                        <a:rPr lang="ko-KR" altLang="en-US" sz="1400" dirty="0" smtClean="0"/>
                        <a:t>개 이상의 문자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문자의 내용과 개수는 상관 없음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5585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_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한 개의 문자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문자의 내용은 상관 없음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06615" y="3338990"/>
            <a:ext cx="45849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4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LIKE </a:t>
            </a:r>
            <a:r>
              <a:rPr lang="ko-KR" altLang="en-US" sz="1600" dirty="0" smtClean="0"/>
              <a:t>키워드와 함께 사용할 수 있는 기호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151695"/>
              </p:ext>
            </p:extLst>
          </p:nvPr>
        </p:nvGraphicFramePr>
        <p:xfrm>
          <a:off x="609154" y="2656587"/>
          <a:ext cx="8013296" cy="30676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61180"/>
                <a:gridCol w="6152116"/>
              </a:tblGrid>
              <a:tr h="55403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err="1" smtClean="0"/>
                        <a:t>사용예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LIKE '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%'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데이터로 시작하는 문자열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데이터로 시작하기만 하면 길이는 상관 없음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'%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데이터로 끝나는 문자열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데이터로 끝나기만 하면 길이는 상관 없음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'%</a:t>
                      </a:r>
                      <a:r>
                        <a:rPr lang="ko-KR" altLang="en-US" sz="1400" dirty="0" smtClean="0"/>
                        <a:t>데이터</a:t>
                      </a:r>
                      <a:r>
                        <a:rPr lang="en-US" altLang="ko-KR" sz="1400" dirty="0" smtClean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데이터가 포함된 문자열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</a:t>
                      </a:r>
                      <a:r>
                        <a:rPr lang="ko-KR" altLang="en-US" sz="1400" dirty="0" smtClean="0"/>
                        <a:t>데이터 </a:t>
                      </a:r>
                      <a:r>
                        <a:rPr lang="en-US" altLang="ko-KR" sz="1400" dirty="0" smtClean="0"/>
                        <a:t>_ _ _'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데이터로 시작하는 </a:t>
                      </a:r>
                      <a:r>
                        <a:rPr lang="en-US" altLang="ko-KR" sz="1400" dirty="0" smtClean="0"/>
                        <a:t>6</a:t>
                      </a:r>
                      <a:r>
                        <a:rPr lang="ko-KR" altLang="en-US" sz="1400" dirty="0" smtClean="0"/>
                        <a:t>자 길이의 문자열</a:t>
                      </a:r>
                    </a:p>
                  </a:txBody>
                  <a:tcPr anchor="ctr"/>
                </a:tc>
              </a:tr>
              <a:tr h="502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LIKE '_ _ </a:t>
                      </a:r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%'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세 번째 글자가 </a:t>
                      </a:r>
                      <a:r>
                        <a:rPr lang="en-US" altLang="ko-KR" sz="1400" dirty="0" smtClean="0"/>
                        <a:t>'</a:t>
                      </a:r>
                      <a:r>
                        <a:rPr lang="ko-KR" altLang="en-US" sz="1400" dirty="0" smtClean="0"/>
                        <a:t>한</a:t>
                      </a:r>
                      <a:r>
                        <a:rPr lang="en-US" altLang="ko-KR" sz="1400" dirty="0" smtClean="0"/>
                        <a:t>'</a:t>
                      </a:r>
                      <a:r>
                        <a:rPr lang="ko-KR" altLang="en-US" sz="1400" dirty="0" smtClean="0"/>
                        <a:t>인 문자열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14662" y="2258869"/>
            <a:ext cx="2880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LIKE </a:t>
            </a:r>
            <a:r>
              <a:rPr lang="ko-KR" altLang="en-US" sz="1600" dirty="0" smtClean="0"/>
              <a:t>키워드의 사용 예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 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정의어</a:t>
            </a:r>
            <a:r>
              <a:rPr lang="en-US" altLang="ko-KR" dirty="0" smtClean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생성하고 변경</a:t>
            </a:r>
            <a:r>
              <a:rPr lang="ko-KR" altLang="en-US" dirty="0" smtClean="0">
                <a:sym typeface="Wingdings 2"/>
              </a:rPr>
              <a:t>제거하는 </a:t>
            </a:r>
            <a:r>
              <a:rPr lang="ko-KR" altLang="en-US" smtClean="0">
                <a:sym typeface="Wingdings 2"/>
              </a:rPr>
              <a:t>기능을 제공</a:t>
            </a:r>
            <a:endParaRPr lang="en-US" altLang="ko-KR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조작어</a:t>
            </a:r>
            <a:r>
              <a:rPr lang="en-US" altLang="ko-KR" dirty="0" smtClean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테이블에 새 데이터를 삽입하거나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테이블에 저장된 데이터를 수정</a:t>
            </a:r>
            <a:r>
              <a:rPr lang="ko-KR" altLang="en-US" dirty="0" smtClean="0">
                <a:sym typeface="Wingdings 2"/>
              </a:rPr>
              <a:t>삭제검색하는 </a:t>
            </a:r>
            <a:r>
              <a:rPr lang="ko-KR" altLang="en-US" smtClean="0">
                <a:sym typeface="Wingdings 2"/>
              </a:rPr>
              <a:t>기능을 제공</a:t>
            </a:r>
            <a:endParaRPr lang="en-US" altLang="ko-KR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제어어</a:t>
            </a:r>
            <a:r>
              <a:rPr lang="en-US" altLang="ko-KR" dirty="0" smtClean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보안을 위해 데이터에 대한 접근 및 사용 권한을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부여하거나 취소하는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93885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성이 김씨인 고객의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3141" r="38744" b="-415"/>
          <a:stretch/>
        </p:blipFill>
        <p:spPr>
          <a:xfrm>
            <a:off x="1676340" y="3068960"/>
            <a:ext cx="5719882" cy="2808871"/>
          </a:xfrm>
        </p:spPr>
      </p:pic>
      <p:sp>
        <p:nvSpPr>
          <p:cNvPr id="7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155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73200"/>
            <a:ext cx="8370929" cy="708977"/>
            <a:chOff x="521551" y="1653120"/>
            <a:chExt cx="7155795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3120"/>
              <a:ext cx="5805644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자인 고객의 고객아이디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등급을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28743" r="48041" b="5620"/>
          <a:stretch/>
        </p:blipFill>
        <p:spPr>
          <a:xfrm>
            <a:off x="1997646" y="3248980"/>
            <a:ext cx="5077269" cy="3132783"/>
          </a:xfrm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669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IS NULL </a:t>
            </a:r>
            <a:r>
              <a:rPr lang="ko-KR" altLang="en-US" dirty="0" smtClean="0"/>
              <a:t>키워드를 이용해 검색 조건에서 특정 속성의 값이 널 값인지를 비교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IS NOT NULL </a:t>
            </a:r>
            <a:r>
              <a:rPr lang="ko-KR" altLang="en-US" dirty="0" smtClean="0"/>
              <a:t>키워드를 이용하면 특정 속성의 값이 널 값이 아닌지를 비교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조건에서 널 값은 다른 값과 크기를 비교하면 결과가 모두 거짓이 </a:t>
            </a:r>
            <a:r>
              <a:rPr lang="ko-KR" altLang="en-US" dirty="0"/>
              <a:t>됨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521551" y="3699029"/>
            <a:ext cx="8370929" cy="350237"/>
            <a:chOff x="521551" y="1673805"/>
            <a:chExt cx="7155795" cy="35023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아직 입력되지 않은 고객의 고객이름을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33676" r="59420" b="5028"/>
          <a:stretch/>
        </p:blipFill>
        <p:spPr>
          <a:xfrm>
            <a:off x="2591780" y="4239089"/>
            <a:ext cx="3379124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370929" cy="350237"/>
            <a:chOff x="521551" y="1673805"/>
            <a:chExt cx="7155795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05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나이가 이미 입력된 고객의 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" t="25184" r="54829" b="2467"/>
          <a:stretch/>
        </p:blipFill>
        <p:spPr>
          <a:xfrm>
            <a:off x="2591780" y="2843935"/>
            <a:ext cx="3060340" cy="3645405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NULL</a:t>
            </a:r>
            <a:r>
              <a:rPr lang="ko-KR" altLang="en-US" dirty="0" smtClean="0"/>
              <a:t>을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3552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16505" y="1052735"/>
            <a:ext cx="8964612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키워드를 이용해 결과 테이블 내용을 사용자가 원하는 순서로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키워드와 함께 정렬 기준이 되는 속성과 정렬 방식을 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오름차순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ASC  / </a:t>
            </a:r>
            <a:r>
              <a:rPr lang="ko-KR" altLang="en-US" dirty="0" smtClean="0"/>
              <a:t>내림차순</a:t>
            </a:r>
            <a:r>
              <a:rPr lang="en-US" altLang="ko-KR" dirty="0" smtClean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널 값은 오름차순에서는 맨 마지막에 출력되고 내림차순에서는 맨 먼저 출력됨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여러 기준에 따라 정렬하려면 정렬 기준이 되는 속성을 차례대로 제시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01570" y="4239090"/>
            <a:ext cx="8131040" cy="2366086"/>
            <a:chOff x="842984" y="3749947"/>
            <a:chExt cx="7329416" cy="14802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84" y="3749947"/>
              <a:ext cx="7329416" cy="1480224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197681"/>
            <a:ext cx="8460939" cy="708977"/>
            <a:chOff x="521551" y="1613196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3196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고객이름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나이를 기준으로 내림차순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4421" r="51139" b="3768"/>
          <a:stretch/>
        </p:blipFill>
        <p:spPr>
          <a:xfrm>
            <a:off x="2501770" y="2995023"/>
            <a:ext cx="4005445" cy="3719342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4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t="55153" r="50623" b="6963"/>
          <a:stretch/>
        </p:blipFill>
        <p:spPr>
          <a:xfrm>
            <a:off x="2501770" y="3265015"/>
            <a:ext cx="3870430" cy="137912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98282"/>
            <a:ext cx="8559566" cy="1052596"/>
            <a:chOff x="521551" y="1607131"/>
            <a:chExt cx="7317049" cy="105259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7131"/>
              <a:ext cx="596689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수량이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이상인 주문의 주문고객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수량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주문제품을 기준으로 오름차순 정렬하고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동일 제품은 수량을 기준으로 내림차순 정렬해보자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8118" r="11579" b="4657"/>
          <a:stretch/>
        </p:blipFill>
        <p:spPr>
          <a:xfrm>
            <a:off x="2456765" y="4685885"/>
            <a:ext cx="3915435" cy="2028479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8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특정 속성 값을 통계적으로 계산한 결과를 검색하기 위해 집계 함수를 이용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</a:t>
            </a:r>
            <a:r>
              <a:rPr lang="en-US" altLang="ko-KR" dirty="0" smtClean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열 함수</a:t>
            </a:r>
            <a:r>
              <a:rPr lang="en-US" altLang="ko-KR" dirty="0" smtClean="0"/>
              <a:t>(column function)</a:t>
            </a:r>
            <a:r>
              <a:rPr lang="ko-KR" altLang="en-US" dirty="0" smtClean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최솟값의 계산 기능을 제공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집계 함수 사용 시 주의 사항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널인 속성 값은 제외하고 계산함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절에서는 사용할 수 없고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절이나 </a:t>
            </a:r>
            <a:r>
              <a:rPr lang="en-US" altLang="ko-KR" dirty="0" smtClean="0"/>
              <a:t>HAVING </a:t>
            </a:r>
            <a:r>
              <a:rPr lang="ko-KR" altLang="en-US" dirty="0" smtClean="0"/>
              <a:t>절에서만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288277"/>
              </p:ext>
            </p:extLst>
          </p:nvPr>
        </p:nvGraphicFramePr>
        <p:xfrm>
          <a:off x="701570" y="2723115"/>
          <a:ext cx="7695855" cy="268610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5205"/>
                <a:gridCol w="2577060"/>
                <a:gridCol w="3273590"/>
              </a:tblGrid>
              <a:tr h="499132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 smtClean="0"/>
                        <a:t>함수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u="none" strike="noStrike" kern="1200" baseline="0" dirty="0" smtClean="0"/>
                        <a:t>의미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kern="1200" baseline="0" dirty="0" smtClean="0"/>
                        <a:t>사용 가능한 속성의 타입</a:t>
                      </a:r>
                    </a:p>
                  </a:txBody>
                  <a:tcPr anchor="ctr"/>
                </a:tc>
              </a:tr>
              <a:tr h="446121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u="none" strike="noStrike" kern="1200" baseline="0" dirty="0" smtClean="0"/>
                        <a:t>COUNT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개수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ko-KR" altLang="en-US" sz="1400" u="none" strike="noStrike" kern="1200" baseline="0" dirty="0" smtClean="0"/>
                        <a:t>모든 데이터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MAX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최댓값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</a:txBody>
                  <a:tcPr anchor="ctr"/>
                </a:tc>
              </a:tr>
              <a:tr h="451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MIN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최솟값</a:t>
                      </a:r>
                      <a:endParaRPr lang="ko-KR" altLang="en-US" sz="14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</a:txBody>
                  <a:tcPr anchor="ctr"/>
                </a:tc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SUM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합계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숫자 데이터</a:t>
                      </a:r>
                      <a:endParaRPr lang="ko-KR" alt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188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kern="1200" baseline="0" dirty="0" smtClean="0"/>
                        <a:t>AVG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kern="1200" baseline="0" dirty="0" smtClean="0"/>
                        <a:t>속성 값의 평균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56565" y="2228060"/>
            <a:ext cx="1835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집계 함수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4002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모든 제품의 단가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40047"/>
          <a:stretch/>
        </p:blipFill>
        <p:spPr>
          <a:xfrm>
            <a:off x="1736685" y="3120367"/>
            <a:ext cx="5598281" cy="1838803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9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9" y="1791140"/>
            <a:ext cx="8162925" cy="4248150"/>
          </a:xfr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392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95" y="2123855"/>
            <a:ext cx="5461078" cy="45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87187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한빛제과에서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제조한 제품의 재고량 합계를 제품 테이블에서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38844" r="42262" b="862"/>
          <a:stretch/>
        </p:blipFill>
        <p:spPr>
          <a:xfrm>
            <a:off x="2231740" y="3293985"/>
            <a:ext cx="4867817" cy="251768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91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2385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7-29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고객이 몇 명 등록되어 있는지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20087"/>
          <a:stretch/>
        </p:blipFill>
        <p:spPr>
          <a:xfrm>
            <a:off x="1443295" y="2618910"/>
            <a:ext cx="6099035" cy="4048885"/>
          </a:xfrm>
        </p:spPr>
      </p:pic>
    </p:spTree>
    <p:extLst>
      <p:ext uri="{BB962C8B-B14F-4D97-AF65-F5344CB8AC3E}">
        <p14:creationId xmlns:p14="http://schemas.microsoft.com/office/powerpoint/2010/main" val="3685581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69026"/>
            <a:ext cx="6074031" cy="4690344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97025" y="1223755"/>
            <a:ext cx="3780420" cy="675075"/>
          </a:xfrm>
          <a:prstGeom prst="wedgeRoundRectCallout">
            <a:avLst>
              <a:gd name="adj1" fmla="val -42778"/>
              <a:gd name="adj2" fmla="val 8393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2123855"/>
            <a:ext cx="8351964" cy="4489298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52020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정확한 개수를 계산하기 위해서는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보</a:t>
            </a:r>
            <a:r>
              <a:rPr lang="ko-KR" altLang="en-US" sz="1600" dirty="0">
                <a:solidFill>
                  <a:schemeClr val="tx1"/>
                </a:solidFill>
              </a:rPr>
              <a:t>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속성이나 </a:t>
            </a:r>
            <a:r>
              <a:rPr lang="en-US" altLang="ko-KR" sz="1600" dirty="0" smtClean="0">
                <a:solidFill>
                  <a:schemeClr val="tx1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를 주로 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4544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제조업체의 수를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t="38794"/>
          <a:stretch/>
        </p:blipFill>
        <p:spPr>
          <a:xfrm>
            <a:off x="1730032" y="3111797"/>
            <a:ext cx="5612498" cy="1892378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86635" y="5319210"/>
            <a:ext cx="7290810" cy="846095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DISTINCT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이용해 중복을 없애고 서로 다른 제조업체의 개수만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키워드를 이용해 특정 속성의 값이 같은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모아 그룹을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그룹별로 검색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키워드와 함께 그룹을 나누는 기준이 되는 속성을 지정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HAVING </a:t>
            </a:r>
            <a:r>
              <a:rPr lang="ko-KR" altLang="en-US" dirty="0" smtClean="0"/>
              <a:t>키워드를 함께 이용해 그룹에 대한 조건을 작성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그룹을 나누는 기준이 되는 속성을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절에도 작성하는 것이 좋음</a:t>
            </a:r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746575" y="1988840"/>
            <a:ext cx="7884803" cy="2348917"/>
            <a:chOff x="811511" y="3763279"/>
            <a:chExt cx="7369592" cy="76858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511" y="3763279"/>
              <a:ext cx="7369592" cy="76858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0387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주문제품별 수량의 합계를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26714"/>
          <a:stretch/>
        </p:blipFill>
        <p:spPr>
          <a:xfrm>
            <a:off x="1611591" y="2843935"/>
            <a:ext cx="6020749" cy="361749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83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38208" r="33572" b="-539"/>
          <a:stretch/>
        </p:blipFill>
        <p:spPr>
          <a:xfrm>
            <a:off x="1556665" y="3383995"/>
            <a:ext cx="6262014" cy="292532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225548"/>
            <a:ext cx="8505945" cy="1029064"/>
            <a:chOff x="483078" y="1685488"/>
            <a:chExt cx="7271212" cy="1029064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83078" y="176381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1029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제조업체별로 제조한 제품의 개수와 제품 중 가장 비싼 단가를 검색하되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개수는 제품수라는 이름으로 출력하고 가장 비싼 단가는 최고가라는 이름으로 출력해보자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5" y="2168860"/>
            <a:ext cx="5277307" cy="4510771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481991" y="1727810"/>
            <a:ext cx="4275474" cy="93610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그룹별로 수량의 합계를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690688"/>
            <a:ext cx="7153275" cy="4267200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471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45330" r="34626" b="1272"/>
          <a:stretch/>
        </p:blipFill>
        <p:spPr>
          <a:xfrm>
            <a:off x="1556665" y="3158970"/>
            <a:ext cx="6304947" cy="23228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348880"/>
            <a:ext cx="8460939" cy="596458"/>
            <a:chOff x="521551" y="1673805"/>
            <a:chExt cx="7232739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 이상 제조한 제조업체별로 제품의 개수와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중 가장 비싼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5814265"/>
            <a:ext cx="7560840" cy="754269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함수를 이용한 조건은 </a:t>
            </a:r>
            <a:r>
              <a:rPr lang="en-US" altLang="ko-KR" sz="1600" dirty="0" smtClean="0">
                <a:solidFill>
                  <a:schemeClr val="tx1"/>
                </a:solidFill>
              </a:rPr>
              <a:t>WHERE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절에는 작성할 수 없고 </a:t>
            </a:r>
            <a:r>
              <a:rPr lang="en-US" altLang="ko-KR" sz="1600" dirty="0" smtClean="0">
                <a:solidFill>
                  <a:schemeClr val="tx1"/>
                </a:solidFill>
              </a:rPr>
              <a:t>HAVING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절에서 작성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t="37566" r="31513" b="4779"/>
          <a:stretch/>
        </p:blipFill>
        <p:spPr>
          <a:xfrm>
            <a:off x="1291754" y="3158970"/>
            <a:ext cx="6744446" cy="265529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870"/>
            <a:ext cx="8460939" cy="584775"/>
            <a:chOff x="521551" y="1628800"/>
            <a:chExt cx="7232739" cy="58477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0"/>
              <a:ext cx="5882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테이블에서 적립금 평균이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 이상인 등급에 대해 등급별 고객 수와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 평균을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68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22642" r="28044" b="4071"/>
          <a:stretch/>
        </p:blipFill>
        <p:spPr>
          <a:xfrm>
            <a:off x="2186735" y="2564041"/>
            <a:ext cx="4824783" cy="3340234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96524" y="2112462"/>
            <a:ext cx="8847475" cy="596458"/>
            <a:chOff x="521551" y="1673805"/>
            <a:chExt cx="7348750" cy="59645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9985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테이블에서 각 주문고객이 주문한 제품의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총주문수량을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주문제품별로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6174305"/>
            <a:ext cx="7560840" cy="63007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함수나 </a:t>
            </a:r>
            <a:r>
              <a:rPr lang="en-US" altLang="ko-KR" sz="1600" dirty="0" smtClean="0">
                <a:solidFill>
                  <a:schemeClr val="tx1"/>
                </a:solidFill>
              </a:rPr>
              <a:t>GROUP BY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명시된 속성 외의 속성은 </a:t>
            </a:r>
            <a:r>
              <a:rPr lang="en-US" altLang="ko-KR" sz="1600" dirty="0" smtClean="0">
                <a:solidFill>
                  <a:schemeClr val="tx1"/>
                </a:solidFill>
              </a:rPr>
              <a:t>SELECT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 작성 불가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79388" y="1052735"/>
            <a:ext cx="8848107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검색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테이블을 연결하여 데이터를 검색하는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조인 검색을  위해 테이블을 연결해주는 속성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연결하려는 테이블 간에 조인 속성의 이름은 달라도 되지만 도메인은 같아야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err="1" smtClean="0"/>
              <a:t>외래키가</a:t>
            </a:r>
            <a:r>
              <a:rPr lang="ko-KR" altLang="en-US" dirty="0" smtClean="0"/>
              <a:t> 조인 속성으로 이용됨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절에 검색에 필요한 모든 테이블을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조인 속성의 값이 같아야 함을 의미하는 조인 조건을 제시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같은 이름의 속성이 서로 다른 테이블에 존재할 수 있기 때문에 속성 이름 앞에 해당 속성이 소속된 테이블의 이름을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주문고객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3" y="2033845"/>
            <a:ext cx="8713787" cy="4542666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17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4165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이름을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30946" r="10139" b="4769"/>
          <a:stretch/>
        </p:blipFill>
        <p:spPr>
          <a:xfrm>
            <a:off x="926595" y="2984245"/>
            <a:ext cx="7560840" cy="296503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9043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303875"/>
            <a:ext cx="8460939" cy="744191"/>
            <a:chOff x="521551" y="1673805"/>
            <a:chExt cx="7232739" cy="74419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나이가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 이상의 고객이 주문한 제품의 주문제품과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주문일자를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8133" r="35645" b="2441"/>
          <a:stretch/>
        </p:blipFill>
        <p:spPr>
          <a:xfrm>
            <a:off x="1376645" y="3203975"/>
            <a:ext cx="6867575" cy="316965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1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64" y="2483895"/>
            <a:ext cx="5827989" cy="14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237457" y="4284095"/>
            <a:ext cx="6349878" cy="90010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AS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이용해 테이블의 이름을 대신하는 단순한 별명을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제시하여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68673"/>
            <a:ext cx="8460939" cy="350237"/>
            <a:chOff x="521551" y="1673805"/>
            <a:chExt cx="7232739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고명석 고객이 주문한 제품의 제품명을 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t="30365" r="12623" b="5869"/>
          <a:stretch/>
        </p:blipFill>
        <p:spPr>
          <a:xfrm>
            <a:off x="1295142" y="2798930"/>
            <a:ext cx="7049554" cy="292532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73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 안에 또 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포함하는 질의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상위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주 </a:t>
            </a:r>
            <a:r>
              <a:rPr lang="ko-KR" altLang="en-US" dirty="0" err="1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안에 내포된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괄호로 묶어서 작성</a:t>
            </a:r>
            <a:r>
              <a:rPr lang="en-US" altLang="ko-KR" dirty="0" smtClean="0"/>
              <a:t>, ORDER BY </a:t>
            </a:r>
            <a:r>
              <a:rPr lang="ko-KR" altLang="en-US" dirty="0" smtClean="0"/>
              <a:t>절을 사용할 수 없음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행을 결과로 반환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이상의 행을 결과로 반환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먼저 수행하고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상위 </a:t>
            </a:r>
            <a:r>
              <a:rPr lang="ko-KR" altLang="en-US" dirty="0" err="1"/>
              <a:t>질의문을</a:t>
            </a:r>
            <a:r>
              <a:rPr lang="ko-KR" altLang="en-US" dirty="0"/>
              <a:t>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질의문과 상위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연결하는 연산자가 필요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</a:t>
            </a:r>
            <a:r>
              <a:rPr lang="en-US" altLang="ko-KR" dirty="0" smtClean="0"/>
              <a:t>(=, &lt;&gt;, &gt;, &gt;=, &lt;, &lt;=) </a:t>
            </a:r>
            <a:r>
              <a:rPr lang="ko-KR" altLang="en-US" dirty="0" smtClean="0"/>
              <a:t> 사용 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 사용 불가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37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SQL </a:t>
            </a:r>
            <a:r>
              <a:rPr lang="ko-KR" altLang="en-US" dirty="0"/>
              <a:t>의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5" y="1667543"/>
            <a:ext cx="7966580" cy="4866802"/>
          </a:xfr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릴레이션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209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143022"/>
              </p:ext>
            </p:extLst>
          </p:nvPr>
        </p:nvGraphicFramePr>
        <p:xfrm>
          <a:off x="519144" y="2599866"/>
          <a:ext cx="7788271" cy="37094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7581"/>
                <a:gridCol w="6210690"/>
              </a:tblGrid>
              <a:tr h="470378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연산자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dirty="0" smtClean="0"/>
                        <a:t>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부속 질의문의 결과 값 중 일치하는 것이 있으면 검색 조건이 참</a:t>
                      </a:r>
                      <a:endParaRPr lang="en-US" altLang="ko-KR" sz="1400" dirty="0" smtClean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NOT IN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중 일치하는 것이 없으면 검색 조건이 참</a:t>
                      </a:r>
                      <a:endParaRPr lang="en-US" altLang="ko-KR" sz="1400" dirty="0" smtClean="0"/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값이 하나라도 존재하면 검색 조건이 참</a:t>
                      </a:r>
                    </a:p>
                  </a:txBody>
                  <a:tcPr anchor="ctr"/>
                </a:tc>
              </a:tr>
              <a:tr h="4268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NOT EXISTS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값이 하나도 존재하지 않으면 검색 조건이 참</a:t>
                      </a:r>
                    </a:p>
                  </a:txBody>
                  <a:tcPr anchor="ctr"/>
                </a:tc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ALL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모두와 비교한 결과가 참이면 검색 조건을 만족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비교 연산자와 함께 사용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765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ANY </a:t>
                      </a:r>
                      <a:r>
                        <a:rPr lang="ko-KR" altLang="en-US" sz="1400" dirty="0" smtClean="0"/>
                        <a:t>또는 </a:t>
                      </a:r>
                      <a:r>
                        <a:rPr lang="en-US" altLang="ko-KR" sz="1400" dirty="0" smtClean="0"/>
                        <a:t>SOME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부족 질의문의 결과 값 중 하나라도 비교한 결과가 참이면 검색 조건을 만족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비교 연산자와 함께 사용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34418" y="2112139"/>
            <a:ext cx="4767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표 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-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 다중 행 부속 </a:t>
            </a:r>
            <a:r>
              <a:rPr lang="ko-KR" altLang="en-US" sz="1600" dirty="0" err="1" smtClean="0"/>
              <a:t>질의문에</a:t>
            </a:r>
            <a:r>
              <a:rPr lang="ko-KR" altLang="en-US" sz="1600" dirty="0" smtClean="0"/>
              <a:t> 사용 가능한 연산자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5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6545" y="2078850"/>
            <a:ext cx="8460939" cy="708977"/>
            <a:chOff x="521551" y="1665524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710529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7-39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65524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달콤비스켓과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같은 제조업체에서 제조한 제품의 제품명과 단가를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0166" r="36162" b="2457"/>
          <a:stretch/>
        </p:blipFill>
        <p:spPr>
          <a:xfrm>
            <a:off x="71499" y="3158970"/>
            <a:ext cx="5425225" cy="3317907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401870" y="5364215"/>
            <a:ext cx="5382089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달콤비스켓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의 제조업체는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한빛제과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밖에 없기 때문에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58" y="3770996"/>
            <a:ext cx="2857587" cy="109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541729" y="3419978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076945" y="3419978"/>
            <a:ext cx="315035" cy="4046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29337" y="306896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부속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66255" y="2978950"/>
            <a:ext cx="200401" cy="3042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977" y="259539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</a:rPr>
              <a:t>상위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질의문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5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41530" y="2366655"/>
            <a:ext cx="8640960" cy="350237"/>
            <a:chOff x="367662" y="1673805"/>
            <a:chExt cx="7386628" cy="35023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367662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3637" y="1685488"/>
              <a:ext cx="6020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적립금이 가장 많은 고객의 고객이름과 적립금을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" t="42674" r="42107" b="-388"/>
          <a:stretch/>
        </p:blipFill>
        <p:spPr>
          <a:xfrm>
            <a:off x="71500" y="2978950"/>
            <a:ext cx="5553978" cy="157517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9" name="내용 개체 틀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6" t="44611" b="13185"/>
          <a:stretch/>
        </p:blipFill>
        <p:spPr>
          <a:xfrm>
            <a:off x="74076" y="4824155"/>
            <a:ext cx="4325552" cy="127991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541730" y="3248980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9" y="3474005"/>
            <a:ext cx="2730303" cy="117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4121951" y="5364215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최대 적립금은 단일 값이므로 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179963"/>
            <a:ext cx="8460939" cy="708977"/>
            <a:chOff x="521551" y="1639903"/>
            <a:chExt cx="723273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7-41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39903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주문한 제품의 제품명과 제조업체를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t="26324" r="38744" b="1972"/>
          <a:stretch/>
        </p:blipFill>
        <p:spPr>
          <a:xfrm>
            <a:off x="161510" y="3158970"/>
            <a:ext cx="5020180" cy="3092789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067055" y="3113965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22350"/>
            <a:ext cx="3402535" cy="99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3761910" y="5373683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‘banana’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고객이 주문한 제품은 여러 개이므로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다중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IN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연산자를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0041" y="2201437"/>
            <a:ext cx="8622449" cy="732508"/>
            <a:chOff x="521551" y="1616372"/>
            <a:chExt cx="7370804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7-42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6020653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banana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 주문하지 않은 제품의 제품명과 제조업체를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30903" r="36678" b="181"/>
          <a:stretch/>
        </p:blipFill>
        <p:spPr>
          <a:xfrm>
            <a:off x="1953735" y="3006865"/>
            <a:ext cx="5498585" cy="3617490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36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58090"/>
            <a:ext cx="8460939" cy="732508"/>
            <a:chOff x="521551" y="1628801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7-43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28801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대한식품이 제조한 모든 제품의 단가보다 비싼 제품의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제품명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단가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제조업체를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37282" r="41326" b="111"/>
          <a:stretch/>
        </p:blipFill>
        <p:spPr>
          <a:xfrm>
            <a:off x="1616388" y="3068959"/>
            <a:ext cx="5839786" cy="3195356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47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303875"/>
            <a:ext cx="8460939" cy="720660"/>
            <a:chOff x="521551" y="1673805"/>
            <a:chExt cx="7232739" cy="72066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7-44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주문한 고객의 고객이름을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7117" r="27897" b="4602"/>
          <a:stretch/>
        </p:blipFill>
        <p:spPr>
          <a:xfrm>
            <a:off x="1511660" y="3293985"/>
            <a:ext cx="6259941" cy="3154234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1551" y="2201437"/>
            <a:ext cx="8460939" cy="732508"/>
            <a:chOff x="521551" y="1616372"/>
            <a:chExt cx="7232739" cy="73250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7-45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16372"/>
              <a:ext cx="5882588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일에 제품을 주문하지 않은 고객의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고객이름을 검색해보자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27445" r="25376" b="37043"/>
          <a:stretch/>
        </p:blipFill>
        <p:spPr>
          <a:xfrm>
            <a:off x="296525" y="3744035"/>
            <a:ext cx="7845547" cy="2520280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8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63166" r="66637" b="1113"/>
          <a:stretch/>
        </p:blipFill>
        <p:spPr>
          <a:xfrm>
            <a:off x="5544871" y="2741833"/>
            <a:ext cx="3072788" cy="23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3"/>
          <a:stretch/>
        </p:blipFill>
        <p:spPr bwMode="auto">
          <a:xfrm>
            <a:off x="4127507" y="1943835"/>
            <a:ext cx="4719968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질의 내용은 다양하게 표현 가능하므로  사용자가 자유롭게 선택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5" y="2690192"/>
            <a:ext cx="588137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7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52735"/>
            <a:ext cx="9073132" cy="5543705"/>
          </a:xfrm>
        </p:spPr>
        <p:txBody>
          <a:bodyPr/>
          <a:lstStyle/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삽입할 테이블의 이름과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속성의 이름을 나열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 리스트를 생략하면 테이블을 정의할 때 지정한 속성의 순서대로 값이 삽입됨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VALUES </a:t>
            </a:r>
            <a:r>
              <a:rPr lang="ko-KR" altLang="en-US" dirty="0" smtClean="0"/>
              <a:t>키워드와 함께 삽입할 속성 값들을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절의 속성 이름과 </a:t>
            </a:r>
            <a:r>
              <a:rPr lang="en-US" altLang="ko-KR" dirty="0" smtClean="0"/>
              <a:t>VALUES </a:t>
            </a:r>
            <a:r>
              <a:rPr lang="ko-KR" altLang="en-US" dirty="0" smtClean="0"/>
              <a:t>절의 속성 값은 순서대로 일대일 대응되어야 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22895" y="2123855"/>
            <a:ext cx="7574529" cy="1710190"/>
            <a:chOff x="794307" y="3682286"/>
            <a:chExt cx="7329416" cy="151654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07" y="3682286"/>
              <a:ext cx="7329416" cy="151654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81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SQL</a:t>
            </a:r>
            <a:r>
              <a:rPr lang="ko-KR" altLang="en-US" dirty="0" smtClean="0"/>
              <a:t>를 이용한 데이터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정의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/>
              <a:t>테이블을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 2"/>
              </a:rPr>
              <a:t>제거</a:t>
            </a:r>
            <a:endParaRPr lang="en-US" altLang="ko-KR" dirty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99" y="2303875"/>
            <a:ext cx="5445605" cy="37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-844"/>
          <a:stretch/>
        </p:blipFill>
        <p:spPr>
          <a:xfrm>
            <a:off x="386534" y="3338990"/>
            <a:ext cx="6136627" cy="206231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2078850"/>
            <a:ext cx="8663207" cy="1372683"/>
            <a:chOff x="444606" y="1628800"/>
            <a:chExt cx="7405646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7-46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602065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strawberry,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최유경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vip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직업이 공무원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원인 새로운 고객의 정보를 삽입해보자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그런다음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 테이블에 있는 모든 내용을 검색하여 삽입된 새로운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err="1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투플을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9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40" y="5544234"/>
            <a:ext cx="3969248" cy="118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9"/>
          <a:stretch/>
        </p:blipFill>
        <p:spPr>
          <a:xfrm>
            <a:off x="4319635" y="4509120"/>
            <a:ext cx="4662855" cy="2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4073113"/>
            <a:ext cx="6452545" cy="147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내용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16586"/>
          <a:stretch/>
        </p:blipFill>
        <p:spPr>
          <a:xfrm>
            <a:off x="1669618" y="2319682"/>
            <a:ext cx="6136627" cy="1334343"/>
          </a:xfrm>
          <a:prstGeom prst="rect">
            <a:avLst/>
          </a:prstGeom>
        </p:spPr>
      </p:pic>
      <p:sp>
        <p:nvSpPr>
          <p:cNvPr id="10" name="왼쪽 대괄호 9"/>
          <p:cNvSpPr/>
          <p:nvPr/>
        </p:nvSpPr>
        <p:spPr>
          <a:xfrm>
            <a:off x="1061610" y="2618910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0755" y="3507395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" r="5580"/>
          <a:stretch/>
        </p:blipFill>
        <p:spPr>
          <a:xfrm>
            <a:off x="4248904" y="3564015"/>
            <a:ext cx="4778591" cy="2533514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5426"/>
          <a:stretch/>
        </p:blipFill>
        <p:spPr>
          <a:xfrm>
            <a:off x="71500" y="3986072"/>
            <a:ext cx="4927231" cy="178318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6535" y="2078850"/>
            <a:ext cx="8550950" cy="1372683"/>
            <a:chOff x="521551" y="1606267"/>
            <a:chExt cx="7309684" cy="137268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21551" y="1673805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7-47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06267"/>
              <a:ext cx="5959533" cy="1372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데이터베이스의 고객 테이블에 고객아이디가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tomato,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고객이름이 정은심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나이가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36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등급이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gold,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적립금은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4000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직업은 아직 모르는 새로운 고객의 정보를 삽입해보자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고객 테이블에 있는 모든 내용을 검색하여 삽입된 </a:t>
              </a:r>
              <a:endParaRPr lang="en-US" altLang="ko-KR" sz="1600" dirty="0" smtClean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정은심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고객의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직업 널 값인지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sp>
        <p:nvSpPr>
          <p:cNvPr id="11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31741" y="5994284"/>
            <a:ext cx="3060340" cy="581427"/>
          </a:xfrm>
          <a:prstGeom prst="wedgeRoundRectCallout">
            <a:avLst>
              <a:gd name="adj1" fmla="val -22551"/>
              <a:gd name="adj2" fmla="val -10241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직업 속성에 널 값을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20" y="4253197"/>
            <a:ext cx="6660175" cy="147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 대괄호 4"/>
          <p:cNvSpPr/>
          <p:nvPr/>
        </p:nvSpPr>
        <p:spPr>
          <a:xfrm>
            <a:off x="1061610" y="2723852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0755" y="3612337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18250"/>
          <a:stretch/>
        </p:blipFill>
        <p:spPr>
          <a:xfrm>
            <a:off x="1556665" y="2216741"/>
            <a:ext cx="5858439" cy="14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데이터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문을 이용해 다른 테이블에서 검색한 데이터를 삽입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746575" y="2573905"/>
            <a:ext cx="7369592" cy="1465404"/>
            <a:chOff x="759625" y="3721050"/>
            <a:chExt cx="7369592" cy="8495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25" y="3721050"/>
              <a:ext cx="7369592" cy="849518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713538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49073" y="4032881"/>
            <a:ext cx="4413186" cy="2292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4662010" y="4934045"/>
            <a:ext cx="4230470" cy="1195255"/>
          </a:xfrm>
          <a:prstGeom prst="wedgeRoundRectCallout">
            <a:avLst>
              <a:gd name="adj1" fmla="val -58679"/>
              <a:gd name="adj2" fmla="val -179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한빛제과에서</a:t>
            </a:r>
            <a:r>
              <a:rPr lang="ko-KR" altLang="en-US" sz="1600" dirty="0" smtClean="0">
                <a:solidFill>
                  <a:schemeClr val="tx1"/>
                </a:solidFill>
              </a:rPr>
              <a:t> 제조한 제품의 제품명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재고량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단가를 제품 테이블에서 검색하여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한빛제품</a:t>
            </a:r>
            <a:r>
              <a:rPr lang="ko-KR" altLang="en-US" sz="1600" dirty="0" smtClean="0">
                <a:solidFill>
                  <a:schemeClr val="tx1"/>
                </a:solidFill>
              </a:rPr>
              <a:t> 테이블에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특정 속성의 값을 수정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SET </a:t>
            </a:r>
            <a:r>
              <a:rPr lang="ko-KR" altLang="en-US" dirty="0" smtClean="0"/>
              <a:t>키워드 다음에 속성 값을 어떻게 수정할 것인지를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제시된 조건을 만족하는 </a:t>
            </a:r>
            <a:r>
              <a:rPr lang="ko-KR" altLang="en-US" dirty="0" err="1" smtClean="0"/>
              <a:t>투플에</a:t>
            </a:r>
            <a:r>
              <a:rPr lang="ko-KR" altLang="en-US" dirty="0" smtClean="0"/>
              <a:t> 대해서만 속성 값을 수정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대상으로 수정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66523" y="2234199"/>
            <a:ext cx="7584610" cy="1464831"/>
            <a:chOff x="821788" y="3714706"/>
            <a:chExt cx="7584610" cy="15627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14706"/>
              <a:ext cx="7584610" cy="1562736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85488"/>
            <a:ext cx="8550950" cy="708977"/>
            <a:chOff x="444606" y="1685488"/>
            <a:chExt cx="7309684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7-48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85488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테이블에서 제품번호가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p03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 제품의 제품명을 </a:t>
              </a:r>
              <a:r>
                <a:rPr lang="ko-KR" altLang="en-US" sz="1600" dirty="0" err="1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통큰파이로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테이블의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26632" r="35670" b="1925"/>
          <a:stretch/>
        </p:blipFill>
        <p:spPr>
          <a:xfrm>
            <a:off x="2100972" y="2466805"/>
            <a:ext cx="5444219" cy="4202555"/>
          </a:xfr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553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73805"/>
            <a:ext cx="8461635" cy="708977"/>
            <a:chOff x="444606" y="1654421"/>
            <a:chExt cx="7447749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699426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7-49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71702" y="1654421"/>
              <a:ext cx="6020653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제품 테이블에 있는 모든 제품의 단가를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10%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인상해보자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/>
              </a:r>
              <a:br>
                <a:rPr lang="en-US" altLang="ko-KR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</a:b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제품 테이블의 모든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내용을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검색하여 인상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5" name="내용 개체 틀 4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27354" r="34612" b="1733"/>
          <a:stretch/>
        </p:blipFill>
        <p:spPr>
          <a:xfrm>
            <a:off x="1871699" y="2487397"/>
            <a:ext cx="5625625" cy="4112852"/>
          </a:xfr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64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540" y="1628800"/>
            <a:ext cx="8501697" cy="708977"/>
            <a:chOff x="444606" y="1628800"/>
            <a:chExt cx="7267581" cy="708977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4606" y="1718810"/>
              <a:ext cx="1350150" cy="31503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예제 </a:t>
              </a:r>
              <a:r>
                <a:rPr lang="en-US" altLang="ko-KR" sz="1400" dirty="0" smtClean="0"/>
                <a:t>7-50</a:t>
              </a:r>
              <a:endParaRPr lang="ko-KR" alt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9599" y="1628800"/>
              <a:ext cx="5882588" cy="70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판매 데이터베이스에서 정소화 고객이 주문한 제품의 주문수량을 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5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개로 수정해보자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그런 </a:t>
              </a:r>
              <a:r>
                <a:rPr lang="ko-KR" altLang="en-US" sz="1600" dirty="0" smtClean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다음 </a:t>
              </a:r>
              <a:r>
                <a:rPr lang="ko-KR" altLang="en-US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주문 테이블의 모든 내용을 검색하여 수정 내용을 확인해보자</a:t>
              </a:r>
              <a:r>
                <a:rPr lang="en-US" altLang="ko-KR" sz="1600" dirty="0">
                  <a:solidFill>
                    <a:schemeClr val="accent3">
                      <a:lumMod val="50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.</a:t>
              </a:r>
              <a:endParaRPr lang="ko-KR" altLang="en-US" sz="1600" dirty="0">
                <a:solidFill>
                  <a:schemeClr val="accent3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Lucida Sans Unicode" panose="020B0602030504020204" pitchFamily="34" charset="0"/>
              </a:endParaRPr>
            </a:p>
          </p:txBody>
        </p:sp>
      </p:grpSp>
      <p:pic>
        <p:nvPicPr>
          <p:cNvPr id="7" name="내용 개체 틀 6"/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38938" r="45769" b="6549"/>
          <a:stretch/>
        </p:blipFill>
        <p:spPr>
          <a:xfrm>
            <a:off x="361891" y="2483895"/>
            <a:ext cx="4840179" cy="2395645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95" y="4149080"/>
            <a:ext cx="5306342" cy="263631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112060" y="2663915"/>
            <a:ext cx="3420380" cy="765085"/>
          </a:xfrm>
          <a:prstGeom prst="wedgeRoundRectCallout">
            <a:avLst>
              <a:gd name="adj1" fmla="val -19662"/>
              <a:gd name="adj2" fmla="val 8053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이용한 </a:t>
            </a:r>
            <a:r>
              <a:rPr lang="en-US" altLang="ko-KR" sz="1600" dirty="0" smtClean="0">
                <a:solidFill>
                  <a:schemeClr val="tx1"/>
                </a:solidFill>
              </a:rPr>
              <a:t>UPDATE </a:t>
            </a:r>
            <a:r>
              <a:rPr lang="ko-KR" altLang="en-US" sz="1600" dirty="0" smtClean="0">
                <a:solidFill>
                  <a:schemeClr val="tx1"/>
                </a:solidFill>
              </a:rPr>
              <a:t>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34383" y="1052735"/>
            <a:ext cx="9343162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데이터를 삭제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5">
              <a:lnSpc>
                <a:spcPct val="150000"/>
              </a:lnSpc>
            </a:pPr>
            <a:endParaRPr lang="en-US" altLang="ko-KR" sz="105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제시한 조건을 만족하는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삭제해 빈 테이블이 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81590" y="2303875"/>
            <a:ext cx="7584610" cy="1412606"/>
            <a:chOff x="821788" y="3742563"/>
            <a:chExt cx="7584610" cy="1507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88" y="3742563"/>
              <a:ext cx="7584610" cy="1507020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66523" y="3789040"/>
              <a:ext cx="7155796" cy="1344364"/>
            </a:xfrm>
            <a:prstGeom prst="roundRect">
              <a:avLst>
                <a:gd name="adj" fmla="val 6179"/>
              </a:avLst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2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5ErAOXMijwbOU1C94gQz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csC8rnppnKR1ywRriHa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EtvfynzB5ZayLl4ZWN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XwhowXLwl7wJaABsj7w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fax0EuXVIDdDLsPaj8r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nJbIjOPbbSImvBr7lBt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5nBDrvgkFlUcfKbhXJ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9yI9m3D3NmCQqOZ3Xlj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6X9Tc0oyCahkv26sHU7I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mbjWC53CjbfZXM4Lq6hK"/>
</p:tagLst>
</file>

<file path=ppt/theme/theme1.xml><?xml version="1.0" encoding="utf-8"?>
<a:theme xmlns:a="http://schemas.openxmlformats.org/drawingml/2006/main" name="1_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4229</TotalTime>
  <Words>4682</Words>
  <Application>Microsoft Office PowerPoint</Application>
  <PresentationFormat>화면 슬라이드 쇼(4:3)</PresentationFormat>
  <Paragraphs>850</Paragraphs>
  <Slides>126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27" baseType="lpstr">
      <vt:lpstr>1_유닉스</vt:lpstr>
      <vt:lpstr>PowerPoint 프레젠테이션</vt:lpstr>
      <vt:lpstr>학습목표</vt:lpstr>
      <vt:lpstr>01 SQL 의 소개</vt:lpstr>
      <vt:lpstr>01 SQL 의 소개</vt:lpstr>
      <vt:lpstr>01 SQL 의 소개</vt:lpstr>
      <vt:lpstr>01 SQL 의 소개</vt:lpstr>
      <vt:lpstr>01 SQL 의 소개</vt:lpstr>
      <vt:lpstr>01 SQL 의 소개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02 SQL를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05 삽입 SQL</vt:lpstr>
      <vt:lpstr>05 삽입 SQL</vt:lpstr>
      <vt:lpstr>05 삽입 SQL</vt:lpstr>
      <vt:lpstr>PowerPoint 프레젠테이션</vt:lpstr>
      <vt:lpstr>05 삽입 SQL</vt:lpstr>
      <vt:lpstr>05 삽입 SQL</vt:lpstr>
      <vt:lpstr>05 삽입 SQL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Sang-Soo Yeo</cp:lastModifiedBy>
  <cp:revision>331</cp:revision>
  <dcterms:created xsi:type="dcterms:W3CDTF">2012-07-23T02:34:37Z</dcterms:created>
  <dcterms:modified xsi:type="dcterms:W3CDTF">2014-10-06T22:07:13Z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